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08" r:id="rId3"/>
    <p:sldId id="285" r:id="rId4"/>
    <p:sldId id="621" r:id="rId5"/>
    <p:sldId id="622" r:id="rId6"/>
    <p:sldId id="623" r:id="rId7"/>
    <p:sldId id="624" r:id="rId8"/>
    <p:sldId id="625" r:id="rId9"/>
    <p:sldId id="626" r:id="rId10"/>
    <p:sldId id="675" r:id="rId11"/>
    <p:sldId id="676" r:id="rId12"/>
    <p:sldId id="677" r:id="rId13"/>
    <p:sldId id="678" r:id="rId14"/>
    <p:sldId id="679" r:id="rId15"/>
    <p:sldId id="680" r:id="rId16"/>
    <p:sldId id="681" r:id="rId17"/>
    <p:sldId id="682" r:id="rId18"/>
    <p:sldId id="683" r:id="rId19"/>
    <p:sldId id="684" r:id="rId20"/>
    <p:sldId id="685" r:id="rId21"/>
    <p:sldId id="664" r:id="rId22"/>
    <p:sldId id="686" r:id="rId23"/>
    <p:sldId id="665" r:id="rId24"/>
    <p:sldId id="687" r:id="rId25"/>
    <p:sldId id="688" r:id="rId26"/>
    <p:sldId id="689" r:id="rId27"/>
    <p:sldId id="691" r:id="rId28"/>
    <p:sldId id="690" r:id="rId29"/>
    <p:sldId id="692" r:id="rId30"/>
    <p:sldId id="666" r:id="rId31"/>
    <p:sldId id="693" r:id="rId32"/>
    <p:sldId id="694" r:id="rId33"/>
    <p:sldId id="695" r:id="rId34"/>
    <p:sldId id="696" r:id="rId35"/>
    <p:sldId id="697" r:id="rId36"/>
    <p:sldId id="698" r:id="rId37"/>
    <p:sldId id="667" r:id="rId38"/>
    <p:sldId id="699" r:id="rId39"/>
    <p:sldId id="700" r:id="rId40"/>
    <p:sldId id="701" r:id="rId41"/>
    <p:sldId id="702" r:id="rId42"/>
    <p:sldId id="703" r:id="rId43"/>
    <p:sldId id="704" r:id="rId44"/>
    <p:sldId id="705" r:id="rId45"/>
    <p:sldId id="668" r:id="rId46"/>
    <p:sldId id="706" r:id="rId47"/>
    <p:sldId id="707" r:id="rId48"/>
    <p:sldId id="708" r:id="rId49"/>
    <p:sldId id="709" r:id="rId50"/>
    <p:sldId id="710" r:id="rId51"/>
    <p:sldId id="711" r:id="rId52"/>
    <p:sldId id="712" r:id="rId53"/>
    <p:sldId id="713" r:id="rId54"/>
    <p:sldId id="714" r:id="rId55"/>
    <p:sldId id="715" r:id="rId56"/>
    <p:sldId id="716" r:id="rId57"/>
    <p:sldId id="717" r:id="rId58"/>
    <p:sldId id="718" r:id="rId59"/>
    <p:sldId id="719" r:id="rId60"/>
    <p:sldId id="720" r:id="rId61"/>
    <p:sldId id="721" r:id="rId62"/>
    <p:sldId id="723" r:id="rId63"/>
    <p:sldId id="724" r:id="rId64"/>
    <p:sldId id="725" r:id="rId65"/>
    <p:sldId id="726" r:id="rId66"/>
    <p:sldId id="722" r:id="rId67"/>
    <p:sldId id="732" r:id="rId68"/>
    <p:sldId id="727" r:id="rId69"/>
    <p:sldId id="728" r:id="rId70"/>
    <p:sldId id="729" r:id="rId71"/>
    <p:sldId id="731" r:id="rId72"/>
    <p:sldId id="730" r:id="rId73"/>
    <p:sldId id="733" r:id="rId74"/>
    <p:sldId id="734" r:id="rId75"/>
    <p:sldId id="736" r:id="rId76"/>
    <p:sldId id="735" r:id="rId77"/>
    <p:sldId id="280" r:id="rId78"/>
  </p:sldIdLst>
  <p:sldSz cx="9144000" cy="5143500" type="screen16x9"/>
  <p:notesSz cx="6669088" cy="9926638"/>
  <p:defaultTextStyle>
    <a:defPPr>
      <a:defRPr lang="zh-CN"/>
    </a:defPPr>
    <a:lvl1pPr algn="l" defTabSz="815975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07988" indent="-12700" algn="l" defTabSz="815975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815975" indent="-26988" algn="l" defTabSz="815975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223963" indent="-39688" algn="l" defTabSz="815975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631950" indent="-53975" algn="l" defTabSz="815975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301"/>
    <a:srgbClr val="250401"/>
    <a:srgbClr val="300502"/>
    <a:srgbClr val="3C0602"/>
    <a:srgbClr val="800000"/>
    <a:srgbClr val="368AB4"/>
    <a:srgbClr val="E4D698"/>
    <a:srgbClr val="C9E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41" autoAdjust="0"/>
    <p:restoredTop sz="92982" autoAdjust="0"/>
  </p:normalViewPr>
  <p:slideViewPr>
    <p:cSldViewPr>
      <p:cViewPr varScale="1">
        <p:scale>
          <a:sx n="85" d="100"/>
          <a:sy n="85" d="100"/>
        </p:scale>
        <p:origin x="916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l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r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114094DA-5156-496F-A357-138B00F57429}" type="datetimeFigureOut">
              <a:rPr lang="zh-CN" altLang="en-US"/>
              <a:pPr>
                <a:defRPr/>
              </a:pPr>
              <a:t>2019/8/28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9" tIns="47414" rIns="94829" bIns="4741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4829" tIns="47414" rIns="94829" bIns="4741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>
            <a:lvl1pPr algn="l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>
            <a:lvl1pPr algn="r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7BE35175-B1AB-4B7E-9D77-0B6661377A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368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937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87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8268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7638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71904" algn="l" defTabSz="7887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66284" algn="l" defTabSz="7887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60665" algn="l" defTabSz="7887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55046" algn="l" defTabSz="7887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3210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9645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7681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5563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82654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0909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07502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75369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30283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798617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21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3733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768654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28674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64913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41172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42195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26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20647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27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03630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42679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29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03861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30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56261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31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4048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58814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32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97660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33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34189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34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9010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35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52244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36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29408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37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95594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38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51410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39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12610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40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336064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41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0280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958326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42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88000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43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282391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44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37943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45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065102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46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50542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47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53436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48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694230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49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98161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50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10012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51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5802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527298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52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257788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53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325232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54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805886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55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820910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56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829919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57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926747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58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364417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59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382881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60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64444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61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29160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556980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62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405759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63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846722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64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066416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65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29644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66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466071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67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592708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68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224653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69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29965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70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976874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71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5643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3846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72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469938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73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03424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74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337804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75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370863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76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9363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3400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815975" eaLnBrk="1" hangingPunct="1"/>
            <a:fld id="{E6F937CD-85AE-46D3-99E6-5834B8230078}" type="slidenum">
              <a:rPr lang="zh-CN" altLang="en-US" sz="1200" smtClean="0"/>
              <a:pPr defTabSz="815975" eaLnBrk="1" hangingPunct="1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23312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2"/>
          <p:cNvSpPr txBox="1">
            <a:spLocks noChangeArrowheads="1"/>
          </p:cNvSpPr>
          <p:nvPr userDrawn="1"/>
        </p:nvSpPr>
        <p:spPr bwMode="auto">
          <a:xfrm>
            <a:off x="6048375" y="4786313"/>
            <a:ext cx="28416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zh-CN" sz="800">
              <a:solidFill>
                <a:srgbClr val="FFFFFF"/>
              </a:solidFill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800">
                <a:solidFill>
                  <a:srgbClr val="000000"/>
                </a:solidFill>
              </a:rPr>
              <a:t>© </a:t>
            </a:r>
            <a:r>
              <a:rPr lang="en-US" altLang="zh-CN" sz="800" b="1">
                <a:cs typeface="Arial" pitchFamily="34" charset="0"/>
              </a:rPr>
              <a:t>Quectel Wireless Solutions Co., Ltd. </a:t>
            </a:r>
            <a:r>
              <a:rPr lang="en-US" altLang="zh-CN" sz="800" b="1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800">
                <a:solidFill>
                  <a:srgbClr val="000000"/>
                </a:solidFill>
              </a:rPr>
              <a:t>All rights reserved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77450" y="2109509"/>
            <a:ext cx="6815970" cy="325868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buNone/>
              <a:defRPr sz="16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单击此处编辑母版副标题样式</a:t>
            </a:r>
            <a:endParaRPr lang="en-US" altLang="zh-CN" dirty="0"/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667485" y="1608857"/>
            <a:ext cx="7033826" cy="365240"/>
          </a:xfrm>
          <a:prstGeom prst="rect">
            <a:avLst/>
          </a:prstGeom>
        </p:spPr>
        <p:txBody>
          <a:bodyPr/>
          <a:lstStyle>
            <a:lvl1pPr algn="r">
              <a:defRPr sz="3100" b="1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5376894" y="3534643"/>
            <a:ext cx="3254428" cy="213976"/>
          </a:xfrm>
          <a:prstGeom prst="rect">
            <a:avLst/>
          </a:prstGeom>
        </p:spPr>
        <p:txBody>
          <a:bodyPr anchor="ctr"/>
          <a:lstStyle>
            <a:lvl1pPr marL="310849" marR="0" indent="-310849" algn="r" defTabSz="788761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5376855" y="3805603"/>
            <a:ext cx="3254412" cy="210486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4362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327085" y="164533"/>
            <a:ext cx="8298066" cy="209323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320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0"/>
          <p:cNvSpPr>
            <a:spLocks noGrp="1"/>
          </p:cNvSpPr>
          <p:nvPr>
            <p:ph type="title"/>
          </p:nvPr>
        </p:nvSpPr>
        <p:spPr>
          <a:xfrm>
            <a:off x="327085" y="164533"/>
            <a:ext cx="8298066" cy="209323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9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327085" y="740172"/>
            <a:ext cx="8489830" cy="3924810"/>
          </a:xfrm>
          <a:prstGeom prst="rect">
            <a:avLst/>
          </a:prstGeom>
        </p:spPr>
        <p:txBody>
          <a:bodyPr/>
          <a:lstStyle>
            <a:lvl1pPr marL="310536" indent="-310536">
              <a:spcBef>
                <a:spcPts val="466"/>
              </a:spcBef>
              <a:buNone/>
              <a:defRPr sz="1600">
                <a:solidFill>
                  <a:srgbClr val="4D4D4D"/>
                </a:solidFill>
                <a:latin typeface="Arial" pitchFamily="34" charset="0"/>
                <a:cs typeface="Arial" pitchFamily="34" charset="0"/>
              </a:defRPr>
            </a:lvl1pPr>
            <a:lvl2pPr marL="173900" indent="-170795">
              <a:spcBef>
                <a:spcPts val="466"/>
              </a:spcBef>
              <a:buClr>
                <a:srgbClr val="FF0000"/>
              </a:buClr>
              <a:buSzPct val="120000"/>
              <a:buFont typeface="Arial" pitchFamily="34" charset="0"/>
              <a:buChar char="▪"/>
              <a:defRPr sz="1600">
                <a:solidFill>
                  <a:srgbClr val="4D4D4D"/>
                </a:solidFill>
                <a:latin typeface="Arial" pitchFamily="34" charset="0"/>
                <a:cs typeface="Arial" pitchFamily="34" charset="0"/>
              </a:defRPr>
            </a:lvl2pPr>
            <a:lvl3pPr marL="335379" indent="-161479">
              <a:spcBef>
                <a:spcPts val="388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300">
                <a:solidFill>
                  <a:srgbClr val="4D4D4D"/>
                </a:solidFill>
                <a:latin typeface="Arial" pitchFamily="34" charset="0"/>
                <a:cs typeface="Arial" pitchFamily="34" charset="0"/>
              </a:defRPr>
            </a:lvl3pPr>
            <a:lvl4pPr marL="496858" indent="-161479">
              <a:spcBef>
                <a:spcPts val="388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300">
                <a:solidFill>
                  <a:srgbClr val="4D4D4D"/>
                </a:solidFill>
                <a:latin typeface="Arial" pitchFamily="34" charset="0"/>
                <a:cs typeface="Arial" pitchFamily="34" charset="0"/>
              </a:defRPr>
            </a:lvl4pPr>
            <a:lvl5pPr marL="661442" indent="-161479">
              <a:spcBef>
                <a:spcPts val="388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300">
                <a:solidFill>
                  <a:srgbClr val="4D4D4D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9244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8619" y="164533"/>
            <a:ext cx="8366532" cy="20932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9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06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43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泪滴形 8"/>
          <p:cNvSpPr/>
          <p:nvPr userDrawn="1"/>
        </p:nvSpPr>
        <p:spPr>
          <a:xfrm rot="10800000">
            <a:off x="214313" y="4714875"/>
            <a:ext cx="285750" cy="285750"/>
          </a:xfrm>
          <a:prstGeom prst="teardrop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6149">
              <a:defRPr/>
            </a:pPr>
            <a:endParaRPr lang="zh-CN" altLang="en-US"/>
          </a:p>
        </p:txBody>
      </p:sp>
      <p:sp>
        <p:nvSpPr>
          <p:cNvPr id="16" name="Text Box 6"/>
          <p:cNvSpPr txBox="1">
            <a:spLocks noChangeArrowheads="1"/>
          </p:cNvSpPr>
          <p:nvPr userDrawn="1"/>
        </p:nvSpPr>
        <p:spPr bwMode="auto">
          <a:xfrm>
            <a:off x="311150" y="4786313"/>
            <a:ext cx="214313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81013" indent="-52388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62025" indent="-106363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3038" indent="-160338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24050" indent="-212725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816368" eaLnBrk="0" hangingPunct="0">
              <a:defRPr/>
            </a:pPr>
            <a:fld id="{6327EE10-E503-4341-B00C-97EB39BE4ABC}" type="slidenum">
              <a:rPr lang="en-US" altLang="zh-CN" sz="800" b="0" smtClean="0">
                <a:solidFill>
                  <a:srgbClr val="FFFFFF"/>
                </a:solidFill>
              </a:rPr>
              <a:pPr defTabSz="816368" eaLnBrk="0" hangingPunct="0">
                <a:defRPr/>
              </a:pPr>
              <a:t>‹#›</a:t>
            </a:fld>
            <a:endParaRPr lang="en-US" altLang="zh-CN" sz="800" b="0" dirty="0">
              <a:solidFill>
                <a:srgbClr val="FFFFFF"/>
              </a:solidFill>
            </a:endParaRPr>
          </a:p>
        </p:txBody>
      </p:sp>
      <p:sp>
        <p:nvSpPr>
          <p:cNvPr id="1028" name="标题占位符 20"/>
          <p:cNvSpPr>
            <a:spLocks noGrp="1"/>
          </p:cNvSpPr>
          <p:nvPr>
            <p:ph type="title"/>
          </p:nvPr>
        </p:nvSpPr>
        <p:spPr bwMode="auto">
          <a:xfrm>
            <a:off x="258763" y="125413"/>
            <a:ext cx="83661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876" tIns="39438" rIns="78876" bIns="394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Mastertitelformat bearbeiten</a:t>
            </a:r>
          </a:p>
        </p:txBody>
      </p:sp>
      <p:sp>
        <p:nvSpPr>
          <p:cNvPr id="1029" name="文本占位符 8"/>
          <p:cNvSpPr>
            <a:spLocks noGrp="1"/>
          </p:cNvSpPr>
          <p:nvPr>
            <p:ph type="body" idx="1"/>
          </p:nvPr>
        </p:nvSpPr>
        <p:spPr bwMode="auto">
          <a:xfrm>
            <a:off x="327025" y="739775"/>
            <a:ext cx="8489950" cy="392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876" tIns="39438" rIns="78876" bIns="39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Textmasterformate durch Klicken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3" r:id="rId1"/>
    <p:sldLayoutId id="2147485409" r:id="rId2"/>
    <p:sldLayoutId id="2147485410" r:id="rId3"/>
    <p:sldLayoutId id="2147485411" r:id="rId4"/>
    <p:sldLayoutId id="2147485412" r:id="rId5"/>
    <p:sldLayoutId id="2147485414" r:id="rId6"/>
  </p:sldLayoutIdLst>
  <p:txStyles>
    <p:titleStyle>
      <a:lvl1pPr algn="l" defTabSz="815975" rtl="0" eaLnBrk="0" fontAlgn="base" hangingPunct="0">
        <a:spcBef>
          <a:spcPct val="0"/>
        </a:spcBef>
        <a:spcAft>
          <a:spcPct val="0"/>
        </a:spcAft>
        <a:defRPr sz="1900" b="1" kern="1200">
          <a:solidFill>
            <a:srgbClr val="595959"/>
          </a:solidFill>
          <a:latin typeface="+mj-lt"/>
          <a:ea typeface="+mj-ea"/>
          <a:cs typeface="+mj-cs"/>
        </a:defRPr>
      </a:lvl1pPr>
      <a:lvl2pPr algn="l" defTabSz="815975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595959"/>
          </a:solidFill>
          <a:latin typeface="Arial" charset="0"/>
          <a:ea typeface="宋体" charset="-122"/>
        </a:defRPr>
      </a:lvl2pPr>
      <a:lvl3pPr algn="l" defTabSz="815975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595959"/>
          </a:solidFill>
          <a:latin typeface="Arial" charset="0"/>
          <a:ea typeface="宋体" charset="-122"/>
        </a:defRPr>
      </a:lvl3pPr>
      <a:lvl4pPr algn="l" defTabSz="815975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595959"/>
          </a:solidFill>
          <a:latin typeface="Arial" charset="0"/>
          <a:ea typeface="宋体" charset="-122"/>
        </a:defRPr>
      </a:lvl4pPr>
      <a:lvl5pPr algn="l" defTabSz="815975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595959"/>
          </a:solidFill>
          <a:latin typeface="Arial" charset="0"/>
          <a:ea typeface="宋体" charset="-122"/>
        </a:defRPr>
      </a:lvl5pPr>
      <a:lvl6pPr marL="394381" algn="l" defTabSz="816149" rtl="0" fontAlgn="base">
        <a:spcBef>
          <a:spcPct val="0"/>
        </a:spcBef>
        <a:spcAft>
          <a:spcPct val="0"/>
        </a:spcAft>
        <a:defRPr sz="1900" b="1">
          <a:solidFill>
            <a:srgbClr val="595959"/>
          </a:solidFill>
          <a:latin typeface="Arial" charset="0"/>
          <a:ea typeface="宋体" charset="-122"/>
        </a:defRPr>
      </a:lvl6pPr>
      <a:lvl7pPr marL="788761" algn="l" defTabSz="816149" rtl="0" fontAlgn="base">
        <a:spcBef>
          <a:spcPct val="0"/>
        </a:spcBef>
        <a:spcAft>
          <a:spcPct val="0"/>
        </a:spcAft>
        <a:defRPr sz="1900" b="1">
          <a:solidFill>
            <a:srgbClr val="595959"/>
          </a:solidFill>
          <a:latin typeface="Arial" charset="0"/>
          <a:ea typeface="宋体" charset="-122"/>
        </a:defRPr>
      </a:lvl7pPr>
      <a:lvl8pPr marL="1183142" algn="l" defTabSz="816149" rtl="0" fontAlgn="base">
        <a:spcBef>
          <a:spcPct val="0"/>
        </a:spcBef>
        <a:spcAft>
          <a:spcPct val="0"/>
        </a:spcAft>
        <a:defRPr sz="1900" b="1">
          <a:solidFill>
            <a:srgbClr val="595959"/>
          </a:solidFill>
          <a:latin typeface="Arial" charset="0"/>
          <a:ea typeface="宋体" charset="-122"/>
        </a:defRPr>
      </a:lvl8pPr>
      <a:lvl9pPr marL="1577523" algn="l" defTabSz="816149" rtl="0" fontAlgn="base">
        <a:spcBef>
          <a:spcPct val="0"/>
        </a:spcBef>
        <a:spcAft>
          <a:spcPct val="0"/>
        </a:spcAft>
        <a:defRPr sz="1900" b="1">
          <a:solidFill>
            <a:srgbClr val="595959"/>
          </a:solidFill>
          <a:latin typeface="Arial" charset="0"/>
          <a:ea typeface="宋体" charset="-122"/>
        </a:defRPr>
      </a:lvl9pPr>
    </p:titleStyle>
    <p:bodyStyle>
      <a:lvl1pPr marL="307975" indent="-307975" algn="l" defTabSz="815975" rtl="0" eaLnBrk="0" fontAlgn="base" hangingPunct="0">
        <a:spcBef>
          <a:spcPts val="463"/>
        </a:spcBef>
        <a:spcAft>
          <a:spcPct val="0"/>
        </a:spcAft>
        <a:buFont typeface="Arial" charset="0"/>
        <a:buChar char="•"/>
        <a:defRPr sz="28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1pPr>
      <a:lvl2pPr marL="171450" indent="-168275" algn="l" defTabSz="815975" rtl="0" eaLnBrk="0" fontAlgn="base" hangingPunct="0">
        <a:spcBef>
          <a:spcPts val="463"/>
        </a:spcBef>
        <a:spcAft>
          <a:spcPct val="0"/>
        </a:spcAft>
        <a:buClr>
          <a:srgbClr val="FF0000"/>
        </a:buClr>
        <a:buSzPct val="120000"/>
        <a:buFont typeface="Arial" charset="0"/>
        <a:buChar char="▪"/>
        <a:defRPr sz="24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2pPr>
      <a:lvl3pPr marL="333375" indent="-158750" algn="l" defTabSz="815975" rtl="0" eaLnBrk="0" fontAlgn="base" hangingPunct="0">
        <a:spcBef>
          <a:spcPts val="388"/>
        </a:spcBef>
        <a:spcAft>
          <a:spcPct val="0"/>
        </a:spcAft>
        <a:buClr>
          <a:srgbClr val="7F7F7F"/>
        </a:buClr>
        <a:buSzPct val="120000"/>
        <a:buFont typeface="Arial" charset="0"/>
        <a:buChar char="▪"/>
        <a:defRPr sz="13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3pPr>
      <a:lvl4pPr marL="495300" indent="-158750" algn="l" defTabSz="815975" rtl="0" eaLnBrk="0" fontAlgn="base" hangingPunct="0">
        <a:spcBef>
          <a:spcPts val="388"/>
        </a:spcBef>
        <a:spcAft>
          <a:spcPct val="0"/>
        </a:spcAft>
        <a:buClr>
          <a:srgbClr val="7F7F7F"/>
        </a:buClr>
        <a:buSzPct val="120000"/>
        <a:buFont typeface="Arial" charset="0"/>
        <a:buChar char="▪"/>
        <a:defRPr sz="13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4pPr>
      <a:lvl5pPr marL="660400" indent="-158750" algn="l" defTabSz="815975" rtl="0" eaLnBrk="0" fontAlgn="base" hangingPunct="0">
        <a:spcBef>
          <a:spcPts val="388"/>
        </a:spcBef>
        <a:spcAft>
          <a:spcPct val="0"/>
        </a:spcAft>
        <a:buClr>
          <a:srgbClr val="7F7F7F"/>
        </a:buClr>
        <a:buSzPct val="120000"/>
        <a:buFont typeface="Arial" charset="0"/>
        <a:buChar char="▪"/>
        <a:defRPr sz="1300" kern="1200">
          <a:solidFill>
            <a:srgbClr val="595959"/>
          </a:solidFill>
          <a:latin typeface="Arial" pitchFamily="34" charset="0"/>
          <a:ea typeface="+mn-ea"/>
          <a:cs typeface="Arial" pitchFamily="34" charset="0"/>
        </a:defRPr>
      </a:lvl5pPr>
      <a:lvl6pPr marL="2245012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196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380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64" indent="-204092" algn="l" defTabSz="81636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4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6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52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36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20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04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288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72" algn="l" defTabSz="8163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www.omaspecworks.org/what-is-oma-specworks/iot/lightweight-m2m-lwm2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fota.quectel.com:8081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hyperlink" Target="https://www.wjx.cn/jq/44769897.aspx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2.jpeg"/><Relationship Id="rId2" Type="http://schemas.openxmlformats.org/officeDocument/2006/relationships/hyperlink" Target="mailto:info@quectel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>
            <a:endCxn id="45" idx="0"/>
          </p:cNvCxnSpPr>
          <p:nvPr/>
        </p:nvCxnSpPr>
        <p:spPr>
          <a:xfrm rot="16200000" flipH="1">
            <a:off x="852487" y="4362451"/>
            <a:ext cx="384175" cy="889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122363" y="0"/>
            <a:ext cx="492125" cy="4921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 rot="10800000">
            <a:off x="1214438" y="4000500"/>
            <a:ext cx="500062" cy="714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16200000" flipV="1">
            <a:off x="1515269" y="3036094"/>
            <a:ext cx="428625" cy="35718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102" name="组合 23"/>
          <p:cNvGrpSpPr>
            <a:grpSpLocks/>
          </p:cNvGrpSpPr>
          <p:nvPr/>
        </p:nvGrpSpPr>
        <p:grpSpPr bwMode="auto">
          <a:xfrm>
            <a:off x="2428875" y="1258888"/>
            <a:ext cx="6715125" cy="2635250"/>
            <a:chOff x="2428860" y="1928808"/>
            <a:chExt cx="6715140" cy="1714512"/>
          </a:xfrm>
        </p:grpSpPr>
        <p:sp>
          <p:nvSpPr>
            <p:cNvPr id="21" name="矩形 20"/>
            <p:cNvSpPr/>
            <p:nvPr/>
          </p:nvSpPr>
          <p:spPr bwMode="auto">
            <a:xfrm rot="10800000">
              <a:off x="3190862" y="1928808"/>
              <a:ext cx="5953138" cy="171451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16149">
                <a:defRPr/>
              </a:pP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 bwMode="auto">
            <a:xfrm>
              <a:off x="2428860" y="1928808"/>
              <a:ext cx="1806579" cy="171451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16149">
                <a:defRPr/>
              </a:pPr>
              <a:endParaRPr lang="zh-CN" altLang="en-US"/>
            </a:p>
          </p:txBody>
        </p:sp>
      </p:grpSp>
      <p:cxnSp>
        <p:nvCxnSpPr>
          <p:cNvPr id="33" name="直接连接符 32"/>
          <p:cNvCxnSpPr/>
          <p:nvPr/>
        </p:nvCxnSpPr>
        <p:spPr>
          <a:xfrm rot="5400000" flipH="1" flipV="1">
            <a:off x="2551113" y="2857500"/>
            <a:ext cx="785812" cy="35718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979613" y="2071688"/>
            <a:ext cx="500062" cy="1428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624138" y="3927475"/>
            <a:ext cx="6519862" cy="46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rot="5400000" flipH="1" flipV="1">
            <a:off x="1043781" y="1221582"/>
            <a:ext cx="585787" cy="28575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0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5603875" y="3214688"/>
            <a:ext cx="3254375" cy="214312"/>
          </a:xfrm>
        </p:spPr>
        <p:txBody>
          <a:bodyPr/>
          <a:lstStyle/>
          <a:p>
            <a:pPr marL="309563" indent="-309563" defTabSz="787400"/>
            <a:r>
              <a:rPr lang="en-US" altLang="zh-CN" sz="1600" dirty="0">
                <a:solidFill>
                  <a:schemeClr val="bg1"/>
                </a:solidFill>
                <a:latin typeface="Arial" charset="0"/>
                <a:cs typeface="Arial" charset="0"/>
              </a:rPr>
              <a:t>August, 2018</a:t>
            </a:r>
            <a:endParaRPr lang="zh-CN" altLang="en-US" sz="16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4108" name="标题 3"/>
          <p:cNvSpPr>
            <a:spLocks noGrp="1"/>
          </p:cNvSpPr>
          <p:nvPr>
            <p:ph type="ctrTitle"/>
          </p:nvPr>
        </p:nvSpPr>
        <p:spPr>
          <a:xfrm>
            <a:off x="4356100" y="1285875"/>
            <a:ext cx="4606925" cy="1862138"/>
          </a:xfrm>
        </p:spPr>
        <p:txBody>
          <a:bodyPr/>
          <a:lstStyle/>
          <a:p>
            <a:pPr algn="l" eaLnBrk="1" hangingPunct="1"/>
            <a:r>
              <a:rPr lang="en-US" altLang="zh-CN" sz="3200" dirty="0">
                <a:solidFill>
                  <a:schemeClr val="bg1"/>
                </a:solidFill>
                <a:latin typeface="Arial" charset="0"/>
                <a:cs typeface="Arial" charset="0"/>
              </a:rPr>
              <a:t>MTK2625 Platform</a:t>
            </a:r>
            <a:br>
              <a:rPr lang="en-US" altLang="zh-CN" sz="3200" dirty="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en-US" altLang="zh-CN" sz="3200" dirty="0">
                <a:solidFill>
                  <a:schemeClr val="bg1"/>
                </a:solidFill>
                <a:latin typeface="Arial" charset="0"/>
                <a:cs typeface="Arial" charset="0"/>
              </a:rPr>
              <a:t>Training </a:t>
            </a:r>
            <a:endParaRPr lang="zh-CN" altLang="en-US" sz="32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122488" y="757238"/>
            <a:ext cx="1912937" cy="19129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 bwMode="auto">
          <a:xfrm>
            <a:off x="1633538" y="3186113"/>
            <a:ext cx="1817687" cy="18192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 bwMode="auto">
          <a:xfrm>
            <a:off x="2286000" y="4868863"/>
            <a:ext cx="547688" cy="54768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 bwMode="auto">
          <a:xfrm>
            <a:off x="836613" y="4500563"/>
            <a:ext cx="492125" cy="4921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 bwMode="auto">
          <a:xfrm>
            <a:off x="50800" y="1000125"/>
            <a:ext cx="711200" cy="7112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2551113" y="2500313"/>
            <a:ext cx="438150" cy="4381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 bwMode="auto">
          <a:xfrm>
            <a:off x="622300" y="3357563"/>
            <a:ext cx="438150" cy="4381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134938" y="1382713"/>
            <a:ext cx="1884362" cy="1884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2173288" y="1243013"/>
            <a:ext cx="236537" cy="23653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122363" y="142875"/>
            <a:ext cx="1149350" cy="11493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6443663" y="4052888"/>
            <a:ext cx="2322512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r" defTabSz="816368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Arial" charset="0"/>
              </a:rPr>
              <a:t>www.quectel.com</a:t>
            </a:r>
          </a:p>
        </p:txBody>
      </p:sp>
      <p:pic>
        <p:nvPicPr>
          <p:cNvPr id="6168" name="Picture 24" descr="F:\Quectel 素材\SF购买图片\hellorf_229736875.jpg"/>
          <p:cNvPicPr>
            <a:picLocks noChangeAspect="1" noChangeArrowheads="1"/>
          </p:cNvPicPr>
          <p:nvPr/>
        </p:nvPicPr>
        <p:blipFill>
          <a:blip r:embed="rId2" cstate="print"/>
          <a:srcRect l="27479" r="5606"/>
          <a:stretch>
            <a:fillRect/>
          </a:stretch>
        </p:blipFill>
        <p:spPr bwMode="auto">
          <a:xfrm>
            <a:off x="188817" y="1458113"/>
            <a:ext cx="1806523" cy="1800000"/>
          </a:xfrm>
          <a:prstGeom prst="ellipse">
            <a:avLst/>
          </a:prstGeom>
          <a:noFill/>
        </p:spPr>
      </p:pic>
      <p:pic>
        <p:nvPicPr>
          <p:cNvPr id="6169" name="Picture 25" descr="F:\Quectel 素材\SF购买图片\shutterstock_196043063.jpg"/>
          <p:cNvPicPr>
            <a:picLocks noChangeAspect="1" noChangeArrowheads="1"/>
          </p:cNvPicPr>
          <p:nvPr/>
        </p:nvPicPr>
        <p:blipFill>
          <a:blip r:embed="rId3" cstate="print"/>
          <a:srcRect l="33075"/>
          <a:stretch>
            <a:fillRect/>
          </a:stretch>
        </p:blipFill>
        <p:spPr bwMode="auto">
          <a:xfrm>
            <a:off x="2156227" y="851180"/>
            <a:ext cx="1806903" cy="1800000"/>
          </a:xfrm>
          <a:prstGeom prst="ellipse">
            <a:avLst/>
          </a:prstGeom>
          <a:noFill/>
        </p:spPr>
      </p:pic>
      <p:sp>
        <p:nvSpPr>
          <p:cNvPr id="27" name="椭圆 26"/>
          <p:cNvSpPr/>
          <p:nvPr/>
        </p:nvSpPr>
        <p:spPr bwMode="auto">
          <a:xfrm>
            <a:off x="622300" y="3643313"/>
            <a:ext cx="711200" cy="711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70" name="Picture 26" descr="F:\Quectel 素材\SF购买图片\shutterstock_303371957.jpg"/>
          <p:cNvPicPr>
            <a:picLocks noChangeAspect="1" noChangeArrowheads="1"/>
          </p:cNvPicPr>
          <p:nvPr/>
        </p:nvPicPr>
        <p:blipFill>
          <a:blip r:embed="rId4" cstate="print"/>
          <a:srcRect l="31785"/>
          <a:stretch>
            <a:fillRect/>
          </a:stretch>
        </p:blipFill>
        <p:spPr bwMode="auto">
          <a:xfrm>
            <a:off x="1676379" y="3267080"/>
            <a:ext cx="1766194" cy="1728000"/>
          </a:xfrm>
          <a:prstGeom prst="ellipse">
            <a:avLst/>
          </a:prstGeom>
          <a:noFill/>
        </p:spPr>
      </p:pic>
      <p:sp>
        <p:nvSpPr>
          <p:cNvPr id="42" name="矩形 41"/>
          <p:cNvSpPr/>
          <p:nvPr/>
        </p:nvSpPr>
        <p:spPr>
          <a:xfrm>
            <a:off x="1468438" y="500063"/>
            <a:ext cx="481012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宋体" pitchFamily="2" charset="-122"/>
                <a:cs typeface="Arial" charset="0"/>
              </a:rPr>
              <a:t>IoT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宋体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2563" y="1176338"/>
            <a:ext cx="455612" cy="27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宋体" pitchFamily="2" charset="-122"/>
                <a:cs typeface="Arial" charset="0"/>
              </a:rPr>
              <a:t>LTE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ea typeface="宋体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65175" y="3857625"/>
            <a:ext cx="390525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宋体" pitchFamily="2" charset="-122"/>
                <a:cs typeface="Arial" charset="0"/>
              </a:rPr>
              <a:t>3G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ea typeface="宋体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93763" y="4598988"/>
            <a:ext cx="390525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宋体" pitchFamily="2" charset="-122"/>
                <a:cs typeface="Arial" charset="0"/>
              </a:rPr>
              <a:t>2G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ea typeface="宋体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517775" y="2613025"/>
            <a:ext cx="511175" cy="231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ea typeface="宋体" pitchFamily="2" charset="-122"/>
                <a:cs typeface="Arial" charset="0"/>
              </a:rPr>
              <a:t>GNSS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ea typeface="宋体" pitchFamily="2" charset="-122"/>
            </a:endParaRPr>
          </a:p>
        </p:txBody>
      </p:sp>
      <p:pic>
        <p:nvPicPr>
          <p:cNvPr id="4129" name="Picture 5" descr="C:\Documents and Settings\Administrator\桌面\LOG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214313"/>
            <a:ext cx="16700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TE-B </a:t>
            </a:r>
            <a:r>
              <a:rPr lang="zh-CN" altLang="en-US" sz="2200" dirty="0">
                <a:solidFill>
                  <a:schemeClr val="bg1"/>
                </a:solidFill>
                <a:cs typeface="Arial" charset="0"/>
              </a:rPr>
              <a:t>图示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83713"/>
            <a:ext cx="5605289" cy="388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6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TE-B 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接口说明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419622"/>
            <a:ext cx="8064914" cy="23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Genie 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端口配置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618" y="635000"/>
            <a:ext cx="4602163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44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PC 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端口映射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1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91630"/>
            <a:ext cx="4913312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五边形 1"/>
          <p:cNvSpPr/>
          <p:nvPr/>
        </p:nvSpPr>
        <p:spPr>
          <a:xfrm>
            <a:off x="1691680" y="3723878"/>
            <a:ext cx="5949466" cy="98868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AT+EPORT=1,emmi,2</a:t>
            </a:r>
          </a:p>
          <a:p>
            <a:pPr algn="ctr"/>
            <a:r>
              <a:rPr lang="en-US" altLang="zh-CN" dirty="0" smtClean="0"/>
              <a:t>AT+EPORT=3,2,12</a:t>
            </a:r>
          </a:p>
          <a:p>
            <a:pPr algn="ctr"/>
            <a:r>
              <a:rPr lang="en-US" altLang="zh-CN" dirty="0" smtClean="0"/>
              <a:t>AT+EPORT=1,uls,1</a:t>
            </a:r>
          </a:p>
          <a:p>
            <a:pPr algn="ctr"/>
            <a:r>
              <a:rPr lang="en-US" altLang="zh-CN" dirty="0"/>
              <a:t>AT+EPORT=3,2,12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7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GKI &amp; HSL 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71550"/>
            <a:ext cx="619125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80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AT Command Logger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9218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56" y="771550"/>
            <a:ext cx="61912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3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RRC Decoder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31" y="635000"/>
            <a:ext cx="6184900" cy="402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03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Wireshark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11266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15566"/>
            <a:ext cx="6203950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1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Virtual AT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87574"/>
            <a:ext cx="6191250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79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err="1" smtClean="0">
                <a:solidFill>
                  <a:schemeClr val="bg1"/>
                </a:solidFill>
                <a:cs typeface="Arial" charset="0"/>
              </a:rPr>
              <a:t>CoreDUMP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698984"/>
            <a:ext cx="7158339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8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0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68610" name="Picture 2" descr="http://hbimg.b0.upaiyun.com/b60782a969c90205d2b0ad173b3988bbc36d2f2a5039f-f44Y0Y_fw658"/>
          <p:cNvPicPr>
            <a:picLocks noChangeAspect="1" noChangeArrowheads="1"/>
          </p:cNvPicPr>
          <p:nvPr/>
        </p:nvPicPr>
        <p:blipFill>
          <a:blip r:embed="rId2" cstate="print"/>
          <a:srcRect l="1136" t="13073" b="17202"/>
          <a:stretch>
            <a:fillRect/>
          </a:stretch>
        </p:blipFill>
        <p:spPr bwMode="auto">
          <a:xfrm rot="16200000">
            <a:off x="1857375" y="-18"/>
            <a:ext cx="5143501" cy="5143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矩形 2"/>
          <p:cNvSpPr/>
          <p:nvPr/>
        </p:nvSpPr>
        <p:spPr>
          <a:xfrm>
            <a:off x="928688" y="1785938"/>
            <a:ext cx="7443787" cy="923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  <a:cs typeface="Arial" charset="0"/>
              </a:rPr>
              <a:t>Build a Smarter World</a:t>
            </a:r>
            <a:endParaRPr lang="zh-CN" altLang="en-US" sz="5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71875" y="2693988"/>
            <a:ext cx="1919288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  <a:cs typeface="Arial" charset="0"/>
              </a:rPr>
              <a:t>Internet of Things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err="1" smtClean="0">
                <a:solidFill>
                  <a:schemeClr val="bg1"/>
                </a:solidFill>
                <a:cs typeface="Arial" charset="0"/>
              </a:rPr>
              <a:t>CoreDUMP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 txt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87" y="1693616"/>
            <a:ext cx="8418826" cy="17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0" y="-132"/>
            <a:ext cx="8297863" cy="54927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00B0F0"/>
                </a:solidFill>
              </a:rPr>
              <a:t>版本升级常见问题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186233" y="698984"/>
            <a:ext cx="8562231" cy="3816981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客户端烧录版本禁止使用</a:t>
            </a:r>
            <a:r>
              <a:rPr lang="en-US" altLang="zh-CN" dirty="0" smtClean="0"/>
              <a:t>MTK FLASHTOOL</a:t>
            </a:r>
            <a:r>
              <a:rPr lang="zh-CN" altLang="en-US" dirty="0" smtClean="0"/>
              <a:t>工具，请统一发放</a:t>
            </a:r>
            <a:r>
              <a:rPr lang="en-US" altLang="zh-CN" dirty="0" smtClean="0"/>
              <a:t>QFLASH 4.11</a:t>
            </a:r>
            <a:r>
              <a:rPr lang="zh-CN" altLang="en-US" dirty="0" smtClean="0"/>
              <a:t>以上版本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如果需要向研发提供</a:t>
            </a:r>
            <a:r>
              <a:rPr lang="en-US" altLang="zh-CN" dirty="0" smtClean="0"/>
              <a:t>4M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，建议</a:t>
            </a:r>
            <a:r>
              <a:rPr lang="en-US" altLang="zh-CN" dirty="0" smtClean="0"/>
              <a:t>FAE</a:t>
            </a:r>
            <a:r>
              <a:rPr lang="zh-CN" altLang="en-US" dirty="0" smtClean="0"/>
              <a:t>去客户那里手动获取，不要把</a:t>
            </a:r>
            <a:r>
              <a:rPr lang="en-US" altLang="zh-CN" dirty="0" smtClean="0"/>
              <a:t>FLASHTOOL</a:t>
            </a:r>
            <a:r>
              <a:rPr lang="zh-CN" altLang="en-US" dirty="0" smtClean="0"/>
              <a:t>直接丢给客户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启动下载后，如果模组首次上电，需要拉低</a:t>
            </a:r>
            <a:r>
              <a:rPr lang="en-US" altLang="zh-CN" dirty="0" err="1" smtClean="0"/>
              <a:t>powerkey</a:t>
            </a:r>
            <a:r>
              <a:rPr lang="zh-CN" altLang="en-US" dirty="0" smtClean="0"/>
              <a:t>，如果已经上电运行，直接按</a:t>
            </a:r>
            <a:r>
              <a:rPr lang="en-US" altLang="zh-CN" dirty="0" smtClean="0"/>
              <a:t>reset</a:t>
            </a:r>
            <a:r>
              <a:rPr lang="zh-CN" altLang="en-US" dirty="0" smtClean="0"/>
              <a:t>复位即可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升级包路径需要是英文，不能包含中文或者</a:t>
            </a:r>
            <a:r>
              <a:rPr lang="zh-CN" altLang="en-US" dirty="0" smtClean="0"/>
              <a:t>特殊字符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升级包路径需要包含</a:t>
            </a:r>
            <a:r>
              <a:rPr lang="en-US" altLang="zh-CN" dirty="0"/>
              <a:t>BC26/BC20</a:t>
            </a:r>
            <a:r>
              <a:rPr lang="zh-CN" altLang="en-US" dirty="0"/>
              <a:t>关键字样，提示工具当前下载的模组型号。 </a:t>
            </a:r>
            <a:endParaRPr lang="en-US" altLang="zh-CN" dirty="0" smtClean="0"/>
          </a:p>
          <a:p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err="1" smtClean="0">
                <a:solidFill>
                  <a:schemeClr val="bg1"/>
                </a:solidFill>
                <a:cs typeface="Arial" charset="0"/>
              </a:rPr>
              <a:t>FlashTool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altLang="zh-CN" sz="2200" dirty="0" err="1" smtClean="0">
                <a:solidFill>
                  <a:schemeClr val="bg1"/>
                </a:solidFill>
                <a:cs typeface="Arial" charset="0"/>
              </a:rPr>
              <a:t>Readback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965" y="721358"/>
            <a:ext cx="6255071" cy="35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0" y="-132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休眠常见问题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186233" y="843558"/>
            <a:ext cx="8562231" cy="4176464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模块在逻辑上分为两部分，</a:t>
            </a:r>
            <a:r>
              <a:rPr lang="en-US" altLang="zh-CN" dirty="0" smtClean="0"/>
              <a:t>AP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Modem</a:t>
            </a:r>
            <a:r>
              <a:rPr lang="zh-CN" altLang="en-US" dirty="0" smtClean="0"/>
              <a:t>两部分</a:t>
            </a:r>
            <a:r>
              <a:rPr lang="en-US" altLang="zh-CN" dirty="0" smtClean="0"/>
              <a:t>,</a:t>
            </a:r>
            <a:r>
              <a:rPr lang="zh-CN" altLang="en-US" dirty="0" smtClean="0"/>
              <a:t>当</a:t>
            </a:r>
            <a:r>
              <a:rPr lang="en-US" altLang="zh-CN" dirty="0" smtClean="0"/>
              <a:t>AP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modem</a:t>
            </a:r>
            <a:r>
              <a:rPr lang="zh-CN" altLang="en-US" dirty="0"/>
              <a:t>都</a:t>
            </a:r>
            <a:r>
              <a:rPr lang="zh-CN" altLang="en-US" dirty="0" smtClean="0"/>
              <a:t>进休眠的时候，系统才会进入低功耗状态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目前模组有三种状态，</a:t>
            </a:r>
            <a:r>
              <a:rPr lang="en-US" altLang="zh-CN" dirty="0" smtClean="0"/>
              <a:t>Active/Light Sleep/Deep Sleep</a:t>
            </a:r>
            <a:r>
              <a:rPr lang="zh-CN" altLang="en-US" dirty="0" smtClean="0"/>
              <a:t>，建议</a:t>
            </a:r>
            <a:r>
              <a:rPr lang="en-US" altLang="zh-CN" dirty="0" smtClean="0"/>
              <a:t>MCU</a:t>
            </a:r>
            <a:r>
              <a:rPr lang="zh-CN" altLang="en-US" dirty="0" smtClean="0"/>
              <a:t>在做业务的时候执行</a:t>
            </a:r>
            <a:r>
              <a:rPr lang="en-US" altLang="zh-CN" dirty="0" smtClean="0"/>
              <a:t>AT+QSCLK=0</a:t>
            </a:r>
            <a:r>
              <a:rPr lang="zh-CN" altLang="en-US" dirty="0" smtClean="0"/>
              <a:t>，防止模组进入休眠影响串口的正常交互，待业务完成后，执行</a:t>
            </a:r>
            <a:r>
              <a:rPr lang="en-US" altLang="zh-CN" dirty="0" smtClean="0"/>
              <a:t>AT+QSCLK=1</a:t>
            </a:r>
            <a:r>
              <a:rPr lang="zh-CN" altLang="en-US" dirty="0" smtClean="0"/>
              <a:t>允许模组再次进入休眠，</a:t>
            </a:r>
            <a:r>
              <a:rPr lang="en-US" altLang="zh-CN" dirty="0" smtClean="0"/>
              <a:t>AT+SM</a:t>
            </a:r>
            <a:r>
              <a:rPr lang="zh-CN" altLang="en-US" dirty="0" smtClean="0"/>
              <a:t>的命令不要建议客户使用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PSM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deep sleep</a:t>
            </a:r>
            <a:r>
              <a:rPr lang="zh-CN" altLang="en-US" dirty="0" smtClean="0"/>
              <a:t>是两个不同的概念，</a:t>
            </a:r>
            <a:r>
              <a:rPr lang="en-US" altLang="zh-CN" dirty="0" smtClean="0"/>
              <a:t>PSM</a:t>
            </a:r>
            <a:r>
              <a:rPr lang="zh-CN" altLang="en-US" dirty="0" smtClean="0"/>
              <a:t>是</a:t>
            </a:r>
            <a:r>
              <a:rPr lang="en-US" altLang="zh-CN" dirty="0" smtClean="0"/>
              <a:t>modem</a:t>
            </a:r>
            <a:r>
              <a:rPr lang="zh-CN" altLang="en-US" dirty="0" smtClean="0"/>
              <a:t>的行为，</a:t>
            </a:r>
            <a:r>
              <a:rPr lang="en-US" altLang="zh-CN" dirty="0" smtClean="0"/>
              <a:t>deep sleep</a:t>
            </a:r>
            <a:r>
              <a:rPr lang="zh-CN" altLang="en-US" dirty="0" smtClean="0"/>
              <a:t>是芯片的低功耗表现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AT+SM=STATUS</a:t>
            </a:r>
            <a:r>
              <a:rPr lang="zh-CN" altLang="en-US" dirty="0" smtClean="0"/>
              <a:t>命令可以用来查看当前哪些</a:t>
            </a:r>
            <a:r>
              <a:rPr lang="en-US" altLang="zh-CN" dirty="0" smtClean="0"/>
              <a:t>sleep handle lock</a:t>
            </a:r>
            <a:r>
              <a:rPr lang="zh-CN" altLang="en-US" dirty="0" smtClean="0"/>
              <a:t>住了系统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ND/NH/NE/NF/66NB A07</a:t>
            </a:r>
            <a:r>
              <a:rPr lang="zh-CN" altLang="en-US" dirty="0" smtClean="0"/>
              <a:t>版本支持用户自定义配置</a:t>
            </a:r>
            <a:r>
              <a:rPr lang="en-US" altLang="zh-CN" dirty="0" smtClean="0"/>
              <a:t>AT lock</a:t>
            </a:r>
            <a:r>
              <a:rPr lang="zh-CN" altLang="en-US" dirty="0" smtClean="0"/>
              <a:t>的时间</a:t>
            </a:r>
            <a:r>
              <a:rPr lang="en-US" altLang="zh-CN" dirty="0" smtClean="0"/>
              <a:t>(</a:t>
            </a:r>
            <a:r>
              <a:rPr lang="zh-CN" altLang="en-US" dirty="0" smtClean="0"/>
              <a:t>可以通过</a:t>
            </a:r>
            <a:r>
              <a:rPr lang="en-US" altLang="zh-CN" dirty="0" smtClean="0"/>
              <a:t>AT+QRELLOCK</a:t>
            </a:r>
            <a:r>
              <a:rPr lang="zh-CN" altLang="en-US" dirty="0" smtClean="0"/>
              <a:t>强制释放</a:t>
            </a:r>
            <a:r>
              <a:rPr lang="en-US" altLang="zh-CN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 </a:t>
            </a:r>
            <a:r>
              <a:rPr lang="en-US" altLang="zh-CN" dirty="0"/>
              <a:t>ND/NH/NE/NF/66NB A07</a:t>
            </a:r>
            <a:r>
              <a:rPr lang="zh-CN" altLang="en-US" dirty="0"/>
              <a:t>版本支持</a:t>
            </a:r>
            <a:r>
              <a:rPr lang="zh-CN" altLang="en-US" dirty="0" smtClean="0"/>
              <a:t>用户打开和关闭</a:t>
            </a:r>
            <a:r>
              <a:rPr lang="en-US" altLang="zh-CN" dirty="0" smtClean="0"/>
              <a:t>ENTER DEEP SLEEP URC</a:t>
            </a:r>
            <a:r>
              <a:rPr lang="zh-CN" altLang="en-US" dirty="0" smtClean="0"/>
              <a:t>的上报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en-US" altLang="zh-CN" dirty="0" smtClean="0"/>
              <a:t> </a:t>
            </a:r>
            <a:r>
              <a:rPr lang="en-US" altLang="zh-CN" dirty="0" err="1" smtClean="0"/>
              <a:t>Powerkey</a:t>
            </a:r>
            <a:r>
              <a:rPr lang="zh-CN" altLang="en-US" dirty="0" smtClean="0"/>
              <a:t>一直拉低无法</a:t>
            </a:r>
            <a:r>
              <a:rPr lang="zh-CN" altLang="en-US" dirty="0"/>
              <a:t>进休眠</a:t>
            </a:r>
            <a:r>
              <a:rPr lang="zh-CN" altLang="en-US" dirty="0" smtClean="0"/>
              <a:t>，并且会</a:t>
            </a:r>
            <a:r>
              <a:rPr lang="zh-CN" altLang="en-US" dirty="0"/>
              <a:t>有漏电</a:t>
            </a:r>
            <a:r>
              <a:rPr lang="en-US" altLang="zh-CN" dirty="0"/>
              <a:t>, </a:t>
            </a:r>
            <a:r>
              <a:rPr lang="zh-CN" altLang="en-US" dirty="0"/>
              <a:t>漏电电流是电池电压除以</a:t>
            </a:r>
            <a:r>
              <a:rPr lang="en-US" altLang="zh-CN" dirty="0"/>
              <a:t>40K. </a:t>
            </a:r>
            <a:r>
              <a:rPr lang="zh-CN" altLang="en-US" dirty="0"/>
              <a:t>如</a:t>
            </a:r>
            <a:r>
              <a:rPr lang="en-US" altLang="zh-CN" dirty="0"/>
              <a:t>: </a:t>
            </a:r>
            <a:r>
              <a:rPr lang="zh-CN" altLang="en-US" dirty="0"/>
              <a:t>电池电压是</a:t>
            </a:r>
            <a:r>
              <a:rPr lang="en-US" altLang="zh-CN" dirty="0"/>
              <a:t>3.2V, </a:t>
            </a:r>
            <a:r>
              <a:rPr lang="zh-CN" altLang="en-US" dirty="0"/>
              <a:t>漏电在</a:t>
            </a:r>
            <a:r>
              <a:rPr lang="en-US" altLang="zh-CN" dirty="0"/>
              <a:t>80uA.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9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Power Mode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0" y="1059582"/>
            <a:ext cx="620244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4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SW Power Mode Control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841286"/>
            <a:ext cx="7056784" cy="381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107504" y="7540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>
                <a:solidFill>
                  <a:schemeClr val="bg1"/>
                </a:solidFill>
                <a:cs typeface="Arial" charset="0"/>
              </a:rPr>
              <a:t>SW Power Mode Control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877" y="1059582"/>
            <a:ext cx="5385077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3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Power Mode Description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22" y="1419622"/>
            <a:ext cx="778549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System Lock Check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059582"/>
            <a:ext cx="4320480" cy="28550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419622"/>
            <a:ext cx="334374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AT+QCFG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29" y="1565223"/>
            <a:ext cx="7626742" cy="20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2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Project </a:t>
            </a:r>
            <a:r>
              <a:rPr lang="en-US" altLang="zh-CN" sz="2200" dirty="0">
                <a:solidFill>
                  <a:schemeClr val="bg1"/>
                </a:solidFill>
                <a:cs typeface="Arial" charset="0"/>
              </a:rPr>
              <a:t>Overview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614847"/>
            <a:ext cx="7992888" cy="40438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0" y="-132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唤醒常见问题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186233" y="915565"/>
            <a:ext cx="8562231" cy="3096345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统一使用</a:t>
            </a:r>
            <a:r>
              <a:rPr lang="en-US" altLang="zh-CN" dirty="0" smtClean="0"/>
              <a:t>PSM_EINT</a:t>
            </a:r>
            <a:r>
              <a:rPr lang="zh-CN" altLang="en-US" dirty="0" smtClean="0"/>
              <a:t>去唤醒模组，下降沿唤醒模组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OpenCPU</a:t>
            </a:r>
            <a:r>
              <a:rPr lang="zh-CN" altLang="en-US" dirty="0" smtClean="0"/>
              <a:t>中可以通过</a:t>
            </a:r>
            <a:r>
              <a:rPr lang="en-US" altLang="zh-CN" dirty="0" err="1" smtClean="0"/>
              <a:t>rtc</a:t>
            </a:r>
            <a:r>
              <a:rPr lang="en-US" altLang="zh-CN" dirty="0" smtClean="0"/>
              <a:t> timer</a:t>
            </a:r>
            <a:r>
              <a:rPr lang="zh-CN" altLang="en-US" dirty="0" smtClean="0"/>
              <a:t>唤醒模组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唤醒和重启的区别是是否有</a:t>
            </a:r>
            <a:r>
              <a:rPr lang="en-US" altLang="zh-CN" dirty="0" smtClean="0"/>
              <a:t>RDY</a:t>
            </a:r>
            <a:r>
              <a:rPr lang="zh-CN" altLang="en-US" dirty="0" smtClean="0"/>
              <a:t>上报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Powerkey</a:t>
            </a:r>
            <a:r>
              <a:rPr lang="zh-CN" altLang="en-US" dirty="0" smtClean="0"/>
              <a:t>唤醒模组机制仍然保留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模</a:t>
            </a:r>
            <a:r>
              <a:rPr lang="zh-CN" altLang="en-US" dirty="0" smtClean="0"/>
              <a:t>组唤醒后，发送上行数据，</a:t>
            </a:r>
            <a:r>
              <a:rPr lang="en-US" altLang="zh-CN" dirty="0" smtClean="0"/>
              <a:t>modem</a:t>
            </a:r>
            <a:r>
              <a:rPr lang="zh-CN" altLang="en-US" dirty="0" smtClean="0"/>
              <a:t>才能退出</a:t>
            </a:r>
            <a:r>
              <a:rPr lang="en-US" altLang="zh-CN" dirty="0" smtClean="0"/>
              <a:t>PSM</a:t>
            </a:r>
            <a:r>
              <a:rPr lang="zh-CN" altLang="en-US" dirty="0" smtClean="0"/>
              <a:t>态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休眠</a:t>
            </a:r>
            <a:r>
              <a:rPr lang="zh-CN" altLang="en-US" dirty="0"/>
              <a:t>唤醒系统自动</a:t>
            </a:r>
            <a:r>
              <a:rPr lang="en-US" altLang="zh-CN" dirty="0"/>
              <a:t>lock</a:t>
            </a:r>
            <a:r>
              <a:rPr lang="zh-CN" altLang="en-US" dirty="0"/>
              <a:t>的</a:t>
            </a:r>
            <a:r>
              <a:rPr lang="zh-CN" altLang="en-US" dirty="0" smtClean="0"/>
              <a:t>时间在</a:t>
            </a:r>
            <a:r>
              <a:rPr lang="en-US" altLang="zh-CN" dirty="0"/>
              <a:t>ND/NH/NE/NF/66NB A07</a:t>
            </a:r>
            <a:r>
              <a:rPr lang="zh-CN" altLang="en-US" dirty="0" smtClean="0"/>
              <a:t>版本后支持命令可配置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唤醒的类型可以在</a:t>
            </a:r>
            <a:r>
              <a:rPr lang="en-US" altLang="zh-CN" dirty="0" smtClean="0"/>
              <a:t>HSL log</a:t>
            </a:r>
            <a:r>
              <a:rPr lang="zh-CN" altLang="en-US" dirty="0" smtClean="0"/>
              <a:t>中查看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1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Deep Sleep Wakeup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29" y="1463618"/>
            <a:ext cx="8598342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Light Sleep Wakeup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53" y="1222305"/>
            <a:ext cx="8630094" cy="26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>
                <a:solidFill>
                  <a:schemeClr val="bg1"/>
                </a:solidFill>
                <a:cs typeface="Arial" charset="0"/>
              </a:rPr>
              <a:t>AT+QCFG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81" y="1552522"/>
            <a:ext cx="7537837" cy="20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3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开机唤醒原因整理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987574"/>
            <a:ext cx="6890104" cy="14351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61" y="2899188"/>
            <a:ext cx="7544188" cy="1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开机唤醒原因整理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086024"/>
            <a:ext cx="7080614" cy="1257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64" y="2899188"/>
            <a:ext cx="6928206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开机唤醒原因整理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2" y="1347614"/>
            <a:ext cx="7958281" cy="1086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59782"/>
            <a:ext cx="4320480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0" y="-132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平台其他常见问题说明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179512" y="698984"/>
            <a:ext cx="8562231" cy="3665499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RI</a:t>
            </a:r>
            <a:r>
              <a:rPr lang="zh-CN" altLang="en-US" dirty="0" smtClean="0"/>
              <a:t>功能是当</a:t>
            </a:r>
            <a:r>
              <a:rPr lang="en-US" altLang="zh-CN" dirty="0" smtClean="0"/>
              <a:t>URC</a:t>
            </a:r>
            <a:r>
              <a:rPr lang="zh-CN" altLang="en-US" dirty="0" smtClean="0"/>
              <a:t>上报时，拉低</a:t>
            </a:r>
            <a:r>
              <a:rPr lang="en-US" altLang="zh-CN" dirty="0" smtClean="0"/>
              <a:t>120ms</a:t>
            </a:r>
            <a:r>
              <a:rPr lang="zh-CN" altLang="en-US" dirty="0" smtClean="0"/>
              <a:t>，并同步串口输出</a:t>
            </a:r>
            <a:r>
              <a:rPr lang="en-US" altLang="zh-CN" dirty="0" smtClean="0"/>
              <a:t>URC</a:t>
            </a:r>
            <a:r>
              <a:rPr lang="zh-CN" altLang="en-US" dirty="0" smtClean="0"/>
              <a:t>，默认电平可以命令配置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NETLIGHT</a:t>
            </a:r>
            <a:r>
              <a:rPr lang="zh-CN" altLang="en-US" dirty="0" smtClean="0"/>
              <a:t>功能默认关，需要使用命令开启，当前不建议客户使用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关机命令底层会执行切</a:t>
            </a:r>
            <a:r>
              <a:rPr lang="en-US" altLang="zh-CN" dirty="0" smtClean="0"/>
              <a:t>CFUN</a:t>
            </a:r>
            <a:r>
              <a:rPr lang="zh-CN" altLang="en-US" dirty="0" smtClean="0"/>
              <a:t>的操作，建议客户再执行关机前，先执行</a:t>
            </a:r>
            <a:r>
              <a:rPr lang="en-US" altLang="zh-CN" dirty="0" smtClean="0"/>
              <a:t>CFUN</a:t>
            </a:r>
            <a:r>
              <a:rPr lang="zh-CN" altLang="en-US" dirty="0" smtClean="0"/>
              <a:t>操作，再去关机，防止关机命令返回</a:t>
            </a:r>
            <a:r>
              <a:rPr lang="en-US" altLang="zh-CN" dirty="0" smtClean="0"/>
              <a:t>OK</a:t>
            </a:r>
            <a:r>
              <a:rPr lang="zh-CN" altLang="en-US" dirty="0" smtClean="0"/>
              <a:t>后很久无法关机的情况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A06/BC26NBA07</a:t>
            </a:r>
            <a:r>
              <a:rPr lang="zh-CN" altLang="en-US" dirty="0" smtClean="0"/>
              <a:t>版本存在一个问题，关机后，模组还是有可能被</a:t>
            </a:r>
            <a:r>
              <a:rPr lang="en-US" altLang="zh-CN" dirty="0" smtClean="0"/>
              <a:t>RTC timer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PSM_EINT</a:t>
            </a:r>
            <a:r>
              <a:rPr lang="zh-CN" altLang="en-US" dirty="0" smtClean="0"/>
              <a:t>唤醒，再</a:t>
            </a:r>
            <a:r>
              <a:rPr lang="en-US" altLang="zh-CN" dirty="0" smtClean="0"/>
              <a:t>A07</a:t>
            </a:r>
            <a:r>
              <a:rPr lang="zh-CN" altLang="en-US" dirty="0" smtClean="0"/>
              <a:t>版本修复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建议的断电逻辑是切</a:t>
            </a:r>
            <a:r>
              <a:rPr lang="en-US" altLang="zh-CN" dirty="0" smtClean="0"/>
              <a:t>CFUN</a:t>
            </a:r>
            <a:r>
              <a:rPr lang="zh-CN" altLang="en-US" dirty="0" smtClean="0"/>
              <a:t>后，等待模组进入</a:t>
            </a:r>
            <a:r>
              <a:rPr lang="en-US" altLang="zh-CN" dirty="0" smtClean="0"/>
              <a:t>deep sleep(AT+QRELLOCK)</a:t>
            </a:r>
            <a:r>
              <a:rPr lang="zh-CN" altLang="en-US" dirty="0" smtClean="0"/>
              <a:t>，再去断电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建议客户通过监控</a:t>
            </a:r>
            <a:r>
              <a:rPr lang="en-US" altLang="zh-CN" dirty="0" smtClean="0"/>
              <a:t>VDD_EXT</a:t>
            </a:r>
            <a:r>
              <a:rPr lang="zh-CN" altLang="en-US" dirty="0" smtClean="0"/>
              <a:t>电压来防止模组异常唤醒进入休眠异常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建议客户</a:t>
            </a:r>
            <a:r>
              <a:rPr lang="en-US" altLang="zh-CN" dirty="0" smtClean="0"/>
              <a:t>MCU</a:t>
            </a:r>
            <a:r>
              <a:rPr lang="zh-CN" altLang="en-US" dirty="0"/>
              <a:t>增加</a:t>
            </a:r>
            <a:r>
              <a:rPr lang="zh-CN" altLang="en-US" dirty="0" smtClean="0"/>
              <a:t>模组异常重启行为的监控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波特率</a:t>
            </a:r>
            <a:r>
              <a:rPr lang="en-US" altLang="zh-CN" dirty="0" smtClean="0"/>
              <a:t>RX</a:t>
            </a:r>
            <a:r>
              <a:rPr lang="zh-CN" altLang="en-US" dirty="0" smtClean="0"/>
              <a:t>容限测试结果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BROMLOG</a:t>
            </a:r>
            <a:r>
              <a:rPr lang="zh-CN" altLang="en-US" dirty="0" smtClean="0"/>
              <a:t>的说明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788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>
                <a:solidFill>
                  <a:schemeClr val="bg1"/>
                </a:solidFill>
                <a:cs typeface="Arial" charset="0"/>
              </a:rPr>
              <a:t>AT+QCFG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419622"/>
            <a:ext cx="7690245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2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RI/URC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4847"/>
            <a:ext cx="7776864" cy="19569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9" y="2715766"/>
            <a:ext cx="775929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>
                <a:solidFill>
                  <a:schemeClr val="bg1"/>
                </a:solidFill>
                <a:cs typeface="Arial" charset="0"/>
              </a:rPr>
              <a:t>Project Overview(1)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355726"/>
            <a:ext cx="802838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57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AT+QPOWD/Detach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715766"/>
            <a:ext cx="7385430" cy="4572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225802"/>
            <a:ext cx="6610690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BROM LOG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5616" y="915566"/>
            <a:ext cx="3744416" cy="330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F1: 0000 0000</a:t>
            </a:r>
          </a:p>
          <a:p>
            <a:endParaRPr lang="zh-CN" altLang="en-US" dirty="0"/>
          </a:p>
          <a:p>
            <a:r>
              <a:rPr lang="zh-CN" altLang="en-US" dirty="0"/>
              <a:t>V0: 0000 0000 [0001]</a:t>
            </a:r>
          </a:p>
          <a:p>
            <a:endParaRPr lang="zh-CN" altLang="en-US" dirty="0"/>
          </a:p>
          <a:p>
            <a:r>
              <a:rPr lang="zh-CN" altLang="en-US" dirty="0"/>
              <a:t>00: 0006 000C</a:t>
            </a:r>
          </a:p>
          <a:p>
            <a:endParaRPr lang="zh-CN" altLang="en-US" dirty="0"/>
          </a:p>
          <a:p>
            <a:r>
              <a:rPr lang="zh-CN" altLang="en-US" dirty="0"/>
              <a:t>01: 0000 0000</a:t>
            </a:r>
          </a:p>
          <a:p>
            <a:endParaRPr lang="zh-CN" altLang="en-US" dirty="0"/>
          </a:p>
          <a:p>
            <a:r>
              <a:rPr lang="zh-CN" altLang="en-US" dirty="0"/>
              <a:t>U0: 0000 0001 [0000]</a:t>
            </a:r>
          </a:p>
          <a:p>
            <a:endParaRPr lang="zh-CN" altLang="en-US" dirty="0"/>
          </a:p>
          <a:p>
            <a:r>
              <a:rPr lang="zh-CN" altLang="en-US" dirty="0"/>
              <a:t>T0: 0000 00B4</a:t>
            </a:r>
          </a:p>
          <a:p>
            <a:endParaRPr lang="zh-CN" altLang="en-US" dirty="0"/>
          </a:p>
          <a:p>
            <a:r>
              <a:rPr lang="zh-CN" altLang="en-US" dirty="0"/>
              <a:t>Leaving the BROM</a:t>
            </a:r>
          </a:p>
        </p:txBody>
      </p:sp>
      <p:sp>
        <p:nvSpPr>
          <p:cNvPr id="5" name="椭圆 4"/>
          <p:cNvSpPr/>
          <p:nvPr/>
        </p:nvSpPr>
        <p:spPr>
          <a:xfrm>
            <a:off x="4499992" y="2643758"/>
            <a:ext cx="316835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固定</a:t>
            </a:r>
            <a:r>
              <a:rPr lang="en-US" altLang="zh-CN" dirty="0" smtClean="0"/>
              <a:t>115200</a:t>
            </a:r>
            <a:r>
              <a:rPr lang="zh-CN" altLang="en-US" dirty="0" smtClean="0"/>
              <a:t>波特率输出，只在</a:t>
            </a:r>
            <a:r>
              <a:rPr lang="en-US" altLang="zh-CN" dirty="0" smtClean="0"/>
              <a:t>UART0</a:t>
            </a:r>
            <a:r>
              <a:rPr lang="zh-CN" altLang="en-US" dirty="0" smtClean="0"/>
              <a:t>口输出，无法取消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波特率频偏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065" y="1347614"/>
            <a:ext cx="6909155" cy="24956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422" y="1323911"/>
            <a:ext cx="6909155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波特率频偏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801" y="1273108"/>
            <a:ext cx="6750397" cy="25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波特率频偏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27" y="1285809"/>
            <a:ext cx="6731346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0" y="-132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网络常见问题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186233" y="843559"/>
            <a:ext cx="8562231" cy="3096343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dirty="0" smtClean="0"/>
              <a:t>常见网络异常</a:t>
            </a:r>
            <a:r>
              <a:rPr lang="en-US" altLang="zh-CN" dirty="0" smtClean="0"/>
              <a:t>cause</a:t>
            </a:r>
            <a:r>
              <a:rPr lang="zh-CN" altLang="en-US" dirty="0"/>
              <a:t>排</a:t>
            </a:r>
            <a:r>
              <a:rPr lang="zh-CN" altLang="en-US" dirty="0" smtClean="0"/>
              <a:t>查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无网搜网流程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搜</a:t>
            </a:r>
            <a:r>
              <a:rPr lang="zh-CN" altLang="en-US" dirty="0" smtClean="0"/>
              <a:t>网流程说明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默认承载</a:t>
            </a:r>
            <a:r>
              <a:rPr lang="en-US" altLang="zh-CN" dirty="0" smtClean="0"/>
              <a:t>PDN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APN</a:t>
            </a:r>
            <a:r>
              <a:rPr lang="zh-CN" altLang="en-US" dirty="0" smtClean="0"/>
              <a:t>的配置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自动</a:t>
            </a:r>
            <a:r>
              <a:rPr lang="en-US" altLang="zh-CN" dirty="0" smtClean="0"/>
              <a:t>PDN</a:t>
            </a:r>
            <a:r>
              <a:rPr lang="zh-CN" altLang="en-US" dirty="0" smtClean="0"/>
              <a:t>激活开关（</a:t>
            </a:r>
            <a:r>
              <a:rPr lang="en-US" altLang="zh-CN" dirty="0" smtClean="0"/>
              <a:t>PPP</a:t>
            </a:r>
            <a:r>
              <a:rPr lang="zh-CN" altLang="en-US" dirty="0" smtClean="0"/>
              <a:t>拨号）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PSM/</a:t>
            </a:r>
            <a:r>
              <a:rPr lang="en-US" altLang="zh-CN" dirty="0" err="1" smtClean="0"/>
              <a:t>eDRX</a:t>
            </a:r>
            <a:r>
              <a:rPr lang="zh-CN" altLang="en-US" dirty="0" smtClean="0"/>
              <a:t>相关命令介绍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休眠常见问题说明</a:t>
            </a:r>
            <a:r>
              <a:rPr lang="en-US" altLang="zh-CN" dirty="0" smtClean="0"/>
              <a:t> 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实</a:t>
            </a:r>
            <a:r>
              <a:rPr lang="zh-CN" altLang="en-US" dirty="0" smtClean="0"/>
              <a:t>网信号评估参考建议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74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常见网络异常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cause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排查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203598"/>
            <a:ext cx="8640960" cy="26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无网搜网流程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548912"/>
            <a:ext cx="4320480" cy="40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搜网流程说明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722702"/>
              </p:ext>
            </p:extLst>
          </p:nvPr>
        </p:nvGraphicFramePr>
        <p:xfrm>
          <a:off x="2998787" y="915566"/>
          <a:ext cx="28717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Acrobat Document" r:id="rId5" imgW="3778132" imgH="5346691" progId="AcroExch.Document.11">
                  <p:embed/>
                </p:oleObj>
              </mc:Choice>
              <mc:Fallback>
                <p:oleObj name="Acrobat Document" r:id="rId5" imgW="3778132" imgH="534669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98787" y="915566"/>
                        <a:ext cx="287178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35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默认承载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APN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和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PDN TYPE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配置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275606"/>
            <a:ext cx="7702946" cy="1733639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339752" y="3723878"/>
            <a:ext cx="48748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其他多路场景，请参考</a:t>
            </a:r>
            <a:r>
              <a:rPr lang="en-US" altLang="zh-CN" dirty="0" smtClean="0"/>
              <a:t>QGACT</a:t>
            </a:r>
            <a:r>
              <a:rPr lang="zh-CN" altLang="en-US" dirty="0" smtClean="0"/>
              <a:t>配置激活多路承载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8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Version Overview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098" y="1784309"/>
            <a:ext cx="5905804" cy="1574881"/>
          </a:xfrm>
          <a:prstGeom prst="rect">
            <a:avLst/>
          </a:prstGeom>
        </p:spPr>
      </p:pic>
      <p:sp>
        <p:nvSpPr>
          <p:cNvPr id="15" name="燕尾形箭头 14"/>
          <p:cNvSpPr/>
          <p:nvPr/>
        </p:nvSpPr>
        <p:spPr>
          <a:xfrm>
            <a:off x="5292080" y="3723878"/>
            <a:ext cx="3066640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Next Baseline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1.7.1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745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自动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PDN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激活开关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275606"/>
            <a:ext cx="7810901" cy="208290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835696" y="3939902"/>
            <a:ext cx="509374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PPP</a:t>
            </a:r>
            <a:r>
              <a:rPr lang="zh-CN" altLang="en-US" dirty="0" smtClean="0"/>
              <a:t>拨号前，请</a:t>
            </a:r>
            <a:r>
              <a:rPr lang="en-US" altLang="zh-CN" dirty="0" smtClean="0"/>
              <a:t>disable </a:t>
            </a:r>
            <a:r>
              <a:rPr lang="en-US" altLang="zh-CN" dirty="0" err="1" smtClean="0"/>
              <a:t>autopdn</a:t>
            </a:r>
            <a:r>
              <a:rPr lang="zh-CN" altLang="en-US" dirty="0" smtClean="0"/>
              <a:t>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50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PSM/</a:t>
            </a:r>
            <a:r>
              <a:rPr lang="en-US" altLang="zh-CN" sz="2200" dirty="0" err="1" smtClean="0">
                <a:solidFill>
                  <a:schemeClr val="bg1"/>
                </a:solidFill>
                <a:cs typeface="Arial" charset="0"/>
              </a:rPr>
              <a:t>eDRX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命令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1560" y="1851670"/>
            <a:ext cx="72728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dirty="0" smtClean="0"/>
              <a:t>请求命令，</a:t>
            </a:r>
            <a:r>
              <a:rPr lang="en-US" altLang="zh-CN" dirty="0" smtClean="0"/>
              <a:t>AT+CPSMS</a:t>
            </a:r>
            <a:r>
              <a:rPr lang="zh-CN" altLang="en-US" dirty="0"/>
              <a:t> </a:t>
            </a:r>
            <a:r>
              <a:rPr lang="en-US" altLang="zh-CN" dirty="0" smtClean="0"/>
              <a:t>AT+CEDRXS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查询实际生效的设置：</a:t>
            </a:r>
            <a:r>
              <a:rPr lang="en-US" altLang="zh-CN" dirty="0" smtClean="0"/>
              <a:t>AT+CEREG=5/AT+CEREG?/AT+CEDRXRDP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AT+CEREG?</a:t>
            </a:r>
            <a:r>
              <a:rPr lang="zh-CN" altLang="en-US" dirty="0" smtClean="0"/>
              <a:t>查询出来的</a:t>
            </a:r>
            <a:r>
              <a:rPr lang="en-US" altLang="zh-CN" dirty="0" smtClean="0"/>
              <a:t>T3412</a:t>
            </a:r>
            <a:r>
              <a:rPr lang="zh-CN" altLang="en-US" dirty="0" smtClean="0"/>
              <a:t>为</a:t>
            </a:r>
            <a:r>
              <a:rPr lang="en-US" altLang="zh-CN" dirty="0" smtClean="0"/>
              <a:t>extended T3412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AT+QNBIOTEVENT=1,1</a:t>
            </a:r>
            <a:r>
              <a:rPr lang="zh-CN" altLang="en-US" dirty="0" smtClean="0"/>
              <a:t>用于开启</a:t>
            </a:r>
            <a:r>
              <a:rPr lang="en-US" altLang="zh-CN" dirty="0" smtClean="0"/>
              <a:t>PSM URC</a:t>
            </a:r>
            <a:r>
              <a:rPr lang="zh-CN" altLang="en-US" dirty="0" smtClean="0"/>
              <a:t>上报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1514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休眠常见问题说明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1559" y="1851670"/>
            <a:ext cx="7972053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dirty="0" smtClean="0"/>
              <a:t>Enter PSM</a:t>
            </a:r>
            <a:r>
              <a:rPr lang="zh-CN" altLang="en-US" dirty="0" smtClean="0"/>
              <a:t>不代表模组进</a:t>
            </a:r>
            <a:r>
              <a:rPr lang="en-US" altLang="zh-CN" dirty="0" smtClean="0"/>
              <a:t>deep Sleep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唤醒之后，发送上行业务才会有 </a:t>
            </a:r>
            <a:r>
              <a:rPr lang="en-US" altLang="zh-CN" dirty="0" smtClean="0"/>
              <a:t>Exit PSM</a:t>
            </a:r>
            <a:r>
              <a:rPr lang="zh-CN" altLang="en-US" dirty="0" smtClean="0"/>
              <a:t>上报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连接</a:t>
            </a:r>
            <a:r>
              <a:rPr lang="zh-CN" altLang="en-US" dirty="0" smtClean="0"/>
              <a:t>态到</a:t>
            </a:r>
            <a:r>
              <a:rPr lang="en-US" altLang="zh-CN" dirty="0" smtClean="0"/>
              <a:t>idle</a:t>
            </a:r>
            <a:r>
              <a:rPr lang="zh-CN" altLang="en-US" dirty="0" smtClean="0"/>
              <a:t>态中间有一个不活动定时器，可以通过</a:t>
            </a:r>
            <a:r>
              <a:rPr lang="en-US" altLang="zh-CN" dirty="0" smtClean="0"/>
              <a:t>AT+QNBIOTRAI</a:t>
            </a:r>
            <a:r>
              <a:rPr lang="zh-CN" altLang="en-US" dirty="0" smtClean="0"/>
              <a:t>控制是否立即释放</a:t>
            </a:r>
            <a:r>
              <a:rPr lang="en-US" altLang="zh-CN" dirty="0" smtClean="0"/>
              <a:t>RRC</a:t>
            </a:r>
            <a:r>
              <a:rPr lang="zh-CN" altLang="en-US" dirty="0" smtClean="0"/>
              <a:t>进</a:t>
            </a:r>
            <a:r>
              <a:rPr lang="en-US" altLang="zh-CN" dirty="0" smtClean="0"/>
              <a:t>idle</a:t>
            </a:r>
          </a:p>
        </p:txBody>
      </p:sp>
    </p:spTree>
    <p:extLst>
      <p:ext uri="{BB962C8B-B14F-4D97-AF65-F5344CB8AC3E}">
        <p14:creationId xmlns:p14="http://schemas.microsoft.com/office/powerpoint/2010/main" val="280534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实网信号评估参考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67" y="1923678"/>
            <a:ext cx="7321926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0" y="-132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电信</a:t>
            </a:r>
            <a:r>
              <a:rPr lang="en-US" altLang="zh-CN" sz="2200" dirty="0" err="1" smtClean="0">
                <a:solidFill>
                  <a:schemeClr val="bg1"/>
                </a:solidFill>
                <a:cs typeface="Arial" charset="0"/>
              </a:rPr>
              <a:t>IoT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平台常见问题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186233" y="843559"/>
            <a:ext cx="8562231" cy="3096343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dirty="0" smtClean="0"/>
              <a:t>需要保证数据业务再获取到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地址之后进行</a:t>
            </a:r>
            <a:r>
              <a:rPr lang="en-US" altLang="zh-CN" dirty="0" smtClean="0"/>
              <a:t>(+IP: </a:t>
            </a:r>
            <a:r>
              <a:rPr lang="en-US" altLang="zh-CN" dirty="0" err="1" smtClean="0"/>
              <a:t>xx.xx.xx.xx</a:t>
            </a:r>
            <a:r>
              <a:rPr lang="en-US" altLang="zh-CN" dirty="0" smtClean="0"/>
              <a:t>)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目前不支持</a:t>
            </a:r>
            <a:r>
              <a:rPr lang="en-US" altLang="zh-CN" dirty="0" smtClean="0"/>
              <a:t>DTLS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BootStrap</a:t>
            </a:r>
            <a:r>
              <a:rPr lang="en-US" altLang="zh-CN" dirty="0"/>
              <a:t>,</a:t>
            </a:r>
            <a:r>
              <a:rPr lang="zh-CN" altLang="en-US" dirty="0" smtClean="0"/>
              <a:t>后期支持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Lifetime</a:t>
            </a:r>
            <a:r>
              <a:rPr lang="zh-CN" altLang="en-US" dirty="0" smtClean="0"/>
              <a:t>默认</a:t>
            </a:r>
            <a:r>
              <a:rPr lang="en-US" altLang="zh-CN" dirty="0" smtClean="0"/>
              <a:t>86400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NCA07</a:t>
            </a:r>
            <a:r>
              <a:rPr lang="zh-CN" altLang="en-US" dirty="0" smtClean="0"/>
              <a:t>之后，支持</a:t>
            </a:r>
            <a:r>
              <a:rPr lang="en-US" altLang="zh-CN" dirty="0" smtClean="0"/>
              <a:t>lifetime</a:t>
            </a:r>
            <a:r>
              <a:rPr lang="zh-CN" altLang="en-US" dirty="0" smtClean="0"/>
              <a:t>可配置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CON</a:t>
            </a:r>
            <a:r>
              <a:rPr lang="zh-CN" altLang="en-US" dirty="0" smtClean="0"/>
              <a:t>数据底层会重传</a:t>
            </a:r>
            <a:r>
              <a:rPr lang="en-US" altLang="zh-CN" dirty="0" smtClean="0"/>
              <a:t>6</a:t>
            </a:r>
            <a:r>
              <a:rPr lang="zh-CN" altLang="en-US" dirty="0" smtClean="0"/>
              <a:t>次，时长</a:t>
            </a:r>
            <a:r>
              <a:rPr lang="en-US" altLang="zh-CN" dirty="0" smtClean="0"/>
              <a:t>128s</a:t>
            </a:r>
            <a:r>
              <a:rPr lang="zh-CN" altLang="en-US" dirty="0" smtClean="0"/>
              <a:t>，后面会支持重传间隔和重传次数可配置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Deepsleep</a:t>
            </a:r>
            <a:r>
              <a:rPr lang="zh-CN" altLang="en-US" dirty="0" smtClean="0"/>
              <a:t>唤醒后会自动上行一包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NCA07</a:t>
            </a:r>
            <a:r>
              <a:rPr lang="zh-CN" altLang="en-US" dirty="0" smtClean="0"/>
              <a:t>之后，可配置关闭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要</a:t>
            </a:r>
            <a:r>
              <a:rPr lang="zh-CN" altLang="en-US" dirty="0" smtClean="0"/>
              <a:t>注意自动唤醒后</a:t>
            </a:r>
            <a:r>
              <a:rPr lang="en-US" altLang="zh-CN" dirty="0" smtClean="0"/>
              <a:t>update fail</a:t>
            </a:r>
            <a:r>
              <a:rPr lang="zh-CN" altLang="en-US" dirty="0" smtClean="0"/>
              <a:t>的情况处理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后面支持手动动态更新</a:t>
            </a:r>
            <a:r>
              <a:rPr lang="en-US" altLang="zh-CN" dirty="0" smtClean="0"/>
              <a:t>lifetime</a:t>
            </a:r>
            <a:r>
              <a:rPr lang="zh-CN" altLang="en-US" dirty="0" smtClean="0"/>
              <a:t>以及平台远程更新</a:t>
            </a:r>
            <a:r>
              <a:rPr lang="en-US" altLang="zh-CN" dirty="0" smtClean="0"/>
              <a:t>lifetime</a:t>
            </a:r>
            <a:endParaRPr lang="en-US" altLang="zh-CN" dirty="0"/>
          </a:p>
          <a:p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18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LWM2M</a:t>
            </a:r>
            <a:r>
              <a:rPr lang="zh-CN" altLang="en-US" sz="2200" dirty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Introduction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080654"/>
              </p:ext>
            </p:extLst>
          </p:nvPr>
        </p:nvGraphicFramePr>
        <p:xfrm>
          <a:off x="1524000" y="857250"/>
          <a:ext cx="6096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" name="Acrobat Document" r:id="rId5" imgW="6096000" imgH="3429000" progId="AcroExch.Document.11">
                  <p:embed/>
                </p:oleObj>
              </mc:Choice>
              <mc:Fallback>
                <p:oleObj name="Acrobat Document" r:id="rId5" imgW="6096000" imgH="34290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857250"/>
                        <a:ext cx="609600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39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LWM2M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Specs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845789"/>
            <a:ext cx="6174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https://www.omaspecworks.org/what-is-oma-specworks/iot/lightweight-m2m-lwm2m/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65" y="1563638"/>
            <a:ext cx="7436232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OC/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华为云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427734"/>
            <a:ext cx="6705945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IOT 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架构图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98" y="597632"/>
            <a:ext cx="5957838" cy="42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电信</a:t>
            </a:r>
            <a:r>
              <a:rPr lang="zh-CN" altLang="en-US" sz="2200" dirty="0">
                <a:solidFill>
                  <a:schemeClr val="bg1"/>
                </a:solidFill>
                <a:cs typeface="Arial" charset="0"/>
              </a:rPr>
              <a:t>物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联网平台分类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40" y="771550"/>
            <a:ext cx="8401482" cy="41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6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>
                <a:solidFill>
                  <a:schemeClr val="bg1"/>
                </a:solidFill>
                <a:cs typeface="Arial" charset="0"/>
              </a:rPr>
              <a:t>Version 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Overview (1)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16" y="1282633"/>
            <a:ext cx="7137767" cy="2578233"/>
          </a:xfrm>
          <a:prstGeom prst="rect">
            <a:avLst/>
          </a:prstGeom>
        </p:spPr>
      </p:pic>
      <p:sp>
        <p:nvSpPr>
          <p:cNvPr id="4" name="燕尾形箭头 3"/>
          <p:cNvSpPr/>
          <p:nvPr/>
        </p:nvSpPr>
        <p:spPr>
          <a:xfrm>
            <a:off x="5292080" y="3723878"/>
            <a:ext cx="3066640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Next Baseline: 1.10.0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348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AEP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平台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1619672" y="1995686"/>
            <a:ext cx="4794832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客户调试的多不多？建议使用</a:t>
            </a:r>
            <a:r>
              <a:rPr lang="en-US" altLang="zh-CN" dirty="0" smtClean="0"/>
              <a:t>OC</a:t>
            </a:r>
            <a:r>
              <a:rPr lang="zh-CN" altLang="en-US" dirty="0" smtClean="0"/>
              <a:t>命令对接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58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0" y="-132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TCP/UDP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常见问题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186233" y="843558"/>
            <a:ext cx="8562231" cy="3672408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需要保证数据业务再获取到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地址之后进行</a:t>
            </a:r>
            <a:r>
              <a:rPr lang="en-US" altLang="zh-CN" dirty="0" smtClean="0"/>
              <a:t>(+IP: </a:t>
            </a:r>
            <a:r>
              <a:rPr lang="en-US" altLang="zh-CN" dirty="0" err="1" smtClean="0"/>
              <a:t>xx.xx.xx.xx</a:t>
            </a:r>
            <a:r>
              <a:rPr lang="en-US" altLang="zh-CN" dirty="0" smtClean="0"/>
              <a:t>)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目前只支持</a:t>
            </a:r>
            <a:r>
              <a:rPr lang="en-US" altLang="zh-CN" dirty="0" smtClean="0"/>
              <a:t>TCP/UDP Client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IPV6</a:t>
            </a:r>
            <a:r>
              <a:rPr lang="zh-CN" altLang="en-US" dirty="0" smtClean="0"/>
              <a:t>客户使用的需求调查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smtClean="0"/>
              <a:t>TCP</a:t>
            </a:r>
            <a:r>
              <a:rPr lang="zh-CN" altLang="en-US" dirty="0" smtClean="0"/>
              <a:t>链路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之后，模组无法进</a:t>
            </a:r>
            <a:r>
              <a:rPr lang="en-US" altLang="zh-CN" dirty="0" err="1" smtClean="0"/>
              <a:t>deepsleep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Close</a:t>
            </a:r>
            <a:r>
              <a:rPr lang="zh-CN" altLang="en-US" dirty="0" smtClean="0"/>
              <a:t>之后，可以进入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Data Mode</a:t>
            </a:r>
            <a:r>
              <a:rPr lang="zh-CN" altLang="en-US" dirty="0" smtClean="0"/>
              <a:t>下避免无效的长时间等待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Buffer</a:t>
            </a:r>
            <a:r>
              <a:rPr lang="zh-CN" altLang="en-US" dirty="0" smtClean="0"/>
              <a:t>模式下最大能存储</a:t>
            </a:r>
            <a:r>
              <a:rPr lang="en-US" altLang="zh-CN" dirty="0"/>
              <a:t>2</a:t>
            </a:r>
            <a:r>
              <a:rPr lang="en-US" altLang="zh-CN" dirty="0" smtClean="0"/>
              <a:t>0</a:t>
            </a:r>
            <a:r>
              <a:rPr lang="zh-CN" altLang="en-US" dirty="0" smtClean="0"/>
              <a:t>个节点，每个节点分配</a:t>
            </a:r>
            <a:r>
              <a:rPr lang="en-US" altLang="zh-CN" dirty="0" smtClean="0"/>
              <a:t>512B</a:t>
            </a:r>
            <a:r>
              <a:rPr lang="zh-CN" altLang="en-US" dirty="0" smtClean="0"/>
              <a:t>，目前单包最大支持读取</a:t>
            </a:r>
            <a:r>
              <a:rPr lang="en-US" altLang="zh-CN" dirty="0" smtClean="0"/>
              <a:t>512B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Buffer</a:t>
            </a:r>
            <a:r>
              <a:rPr lang="zh-CN" altLang="en-US" dirty="0" smtClean="0"/>
              <a:t>模式下只有当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读空后，才会有新的</a:t>
            </a:r>
            <a:r>
              <a:rPr lang="en-US" altLang="zh-CN" dirty="0" smtClean="0"/>
              <a:t>URC</a:t>
            </a:r>
            <a:r>
              <a:rPr lang="zh-CN" altLang="en-US" dirty="0" smtClean="0"/>
              <a:t>吐出来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直吐模式下行最大</a:t>
            </a:r>
            <a:r>
              <a:rPr lang="en-US" altLang="zh-CN" dirty="0" smtClean="0"/>
              <a:t>1300B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QPING</a:t>
            </a:r>
            <a:r>
              <a:rPr lang="zh-CN" altLang="en-US" dirty="0" smtClean="0"/>
              <a:t>目前不支持</a:t>
            </a:r>
            <a:r>
              <a:rPr lang="en-US" altLang="zh-CN" dirty="0" smtClean="0"/>
              <a:t>IPV6</a:t>
            </a:r>
            <a:r>
              <a:rPr lang="zh-CN" altLang="en-US" dirty="0" smtClean="0"/>
              <a:t>，可以使用</a:t>
            </a:r>
            <a:r>
              <a:rPr lang="en-US" altLang="zh-CN" dirty="0" smtClean="0"/>
              <a:t>PING</a:t>
            </a:r>
            <a:r>
              <a:rPr lang="zh-CN" altLang="en-US" dirty="0" smtClean="0"/>
              <a:t>命令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DNS</a:t>
            </a:r>
            <a:r>
              <a:rPr lang="zh-CN" altLang="en-US" dirty="0" smtClean="0"/>
              <a:t>域名配置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暂不</a:t>
            </a:r>
            <a:r>
              <a:rPr lang="zh-CN" altLang="en-US" dirty="0" smtClean="0"/>
              <a:t>支持加密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电信卡可能的限制</a:t>
            </a:r>
            <a:endParaRPr lang="en-US" altLang="zh-CN" dirty="0"/>
          </a:p>
          <a:p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0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DNS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域名配置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(</a:t>
            </a:r>
            <a:r>
              <a:rPr lang="en-US" altLang="zh-CN" sz="2200" dirty="0" err="1" smtClean="0">
                <a:solidFill>
                  <a:schemeClr val="bg1"/>
                </a:solidFill>
                <a:cs typeface="Arial" charset="0"/>
              </a:rPr>
              <a:t>ePCO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)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563639"/>
            <a:ext cx="767062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DNS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域名</a:t>
            </a:r>
            <a:r>
              <a:rPr lang="zh-CN" altLang="en-US" sz="2200" dirty="0">
                <a:solidFill>
                  <a:schemeClr val="bg1"/>
                </a:solidFill>
                <a:cs typeface="Arial" charset="0"/>
              </a:rPr>
              <a:t>默认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配置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843558"/>
            <a:ext cx="515646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DNS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域手动配置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76" y="2067694"/>
            <a:ext cx="7004410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时间同步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19" y="1460443"/>
            <a:ext cx="8007762" cy="2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0" y="-132"/>
            <a:ext cx="8297863" cy="549275"/>
          </a:xfrm>
        </p:spPr>
        <p:txBody>
          <a:bodyPr/>
          <a:lstStyle/>
          <a:p>
            <a:r>
              <a:rPr lang="en-US" altLang="zh-CN" sz="2200" dirty="0" err="1" smtClean="0">
                <a:solidFill>
                  <a:schemeClr val="bg1"/>
                </a:solidFill>
                <a:cs typeface="Arial" charset="0"/>
              </a:rPr>
              <a:t>OneNET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平台常见问题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186233" y="843559"/>
            <a:ext cx="8562231" cy="3528391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dirty="0" smtClean="0"/>
              <a:t>需要保证数据业务再获取到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地址之后进行</a:t>
            </a:r>
            <a:r>
              <a:rPr lang="en-US" altLang="zh-CN" dirty="0" smtClean="0"/>
              <a:t>(+IP: </a:t>
            </a:r>
            <a:r>
              <a:rPr lang="en-US" altLang="zh-CN" dirty="0" err="1" smtClean="0"/>
              <a:t>xx.xx.xx.xx</a:t>
            </a:r>
            <a:r>
              <a:rPr lang="en-US" altLang="zh-CN" dirty="0" smtClean="0"/>
              <a:t>)</a:t>
            </a:r>
          </a:p>
          <a:p>
            <a:pPr marL="342900" indent="-342900">
              <a:buAutoNum type="arabicPeriod"/>
            </a:pPr>
            <a:r>
              <a:rPr lang="zh-CN" altLang="en-US" dirty="0"/>
              <a:t>支持</a:t>
            </a:r>
            <a:r>
              <a:rPr lang="en-US" altLang="zh-CN" dirty="0"/>
              <a:t>bootstrap</a:t>
            </a:r>
            <a:r>
              <a:rPr lang="zh-CN" altLang="en-US" dirty="0"/>
              <a:t>，</a:t>
            </a:r>
            <a:r>
              <a:rPr lang="en-US" altLang="zh-CN" dirty="0"/>
              <a:t>AT+MIPLCONFIG</a:t>
            </a:r>
            <a:r>
              <a:rPr lang="zh-CN" altLang="en-US" dirty="0"/>
              <a:t>配置</a:t>
            </a:r>
            <a:r>
              <a:rPr lang="en-US" altLang="zh-CN" dirty="0"/>
              <a:t>IP</a:t>
            </a:r>
            <a:r>
              <a:rPr lang="zh-CN" altLang="en-US" dirty="0"/>
              <a:t>和</a:t>
            </a:r>
            <a:r>
              <a:rPr lang="en-US" altLang="zh-CN" dirty="0" err="1"/>
              <a:t>bsmode</a:t>
            </a:r>
            <a:r>
              <a:rPr lang="zh-CN" altLang="en-US" dirty="0"/>
              <a:t>要在创建套件之前配置才能</a:t>
            </a:r>
            <a:r>
              <a:rPr lang="zh-CN" altLang="en-US" dirty="0" smtClean="0"/>
              <a:t>生效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如果平台没有下发</a:t>
            </a:r>
            <a:r>
              <a:rPr lang="en-US" altLang="zh-CN" dirty="0"/>
              <a:t>observe</a:t>
            </a:r>
            <a:r>
              <a:rPr lang="zh-CN" altLang="en-US" dirty="0"/>
              <a:t>或者</a:t>
            </a:r>
            <a:r>
              <a:rPr lang="en-US" altLang="zh-CN" dirty="0"/>
              <a:t>discover</a:t>
            </a:r>
            <a:r>
              <a:rPr lang="zh-CN" altLang="en-US" dirty="0"/>
              <a:t>，看看是否是平台的自动订阅或者自动发现资源没有打开 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对于平台下发的</a:t>
            </a:r>
            <a:r>
              <a:rPr lang="en-US" altLang="zh-CN" dirty="0"/>
              <a:t>observe</a:t>
            </a:r>
            <a:r>
              <a:rPr lang="zh-CN" altLang="en-US" dirty="0"/>
              <a:t>和</a:t>
            </a:r>
            <a:r>
              <a:rPr lang="en-US" altLang="zh-CN" dirty="0"/>
              <a:t>discover</a:t>
            </a:r>
            <a:r>
              <a:rPr lang="zh-CN" altLang="en-US" dirty="0"/>
              <a:t>回复要在</a:t>
            </a:r>
            <a:r>
              <a:rPr lang="en-US" altLang="zh-CN" dirty="0"/>
              <a:t>10s</a:t>
            </a:r>
            <a:r>
              <a:rPr lang="zh-CN" altLang="en-US" dirty="0"/>
              <a:t>内响应 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每隔一段时间都需要先</a:t>
            </a:r>
            <a:r>
              <a:rPr lang="en-US" altLang="zh-CN" dirty="0"/>
              <a:t>notify</a:t>
            </a:r>
            <a:r>
              <a:rPr lang="zh-CN" altLang="en-US" dirty="0"/>
              <a:t>一包数据才能收到平台下发的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当前不支持</a:t>
            </a:r>
            <a:r>
              <a:rPr lang="en-US" altLang="zh-CN" dirty="0" smtClean="0"/>
              <a:t>DTLS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CON</a:t>
            </a:r>
            <a:r>
              <a:rPr lang="zh-CN" altLang="en-US" dirty="0"/>
              <a:t>数据底层重传</a:t>
            </a:r>
            <a:r>
              <a:rPr lang="en-US" altLang="zh-CN" dirty="0"/>
              <a:t>6</a:t>
            </a:r>
            <a:r>
              <a:rPr lang="zh-CN" altLang="en-US" dirty="0"/>
              <a:t>次，时长</a:t>
            </a:r>
            <a:r>
              <a:rPr lang="en-US" altLang="zh-CN" dirty="0"/>
              <a:t>128s</a:t>
            </a:r>
            <a:r>
              <a:rPr lang="zh-CN" altLang="en-US" dirty="0"/>
              <a:t>，后面会支持重传间隔和重传次数可</a:t>
            </a:r>
            <a:r>
              <a:rPr lang="zh-CN" altLang="en-US" dirty="0" smtClean="0"/>
              <a:t>配置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/>
              <a:t>deep sleep</a:t>
            </a:r>
            <a:r>
              <a:rPr lang="zh-CN" altLang="en-US" dirty="0"/>
              <a:t>唤醒后会上报</a:t>
            </a:r>
            <a:r>
              <a:rPr lang="en-US" altLang="zh-CN" dirty="0"/>
              <a:t>URC</a:t>
            </a:r>
            <a:r>
              <a:rPr lang="zh-CN" altLang="en-US" dirty="0"/>
              <a:t>：</a:t>
            </a:r>
            <a:r>
              <a:rPr lang="en-US" altLang="zh-CN" dirty="0"/>
              <a:t>+MIPLEVENT: </a:t>
            </a:r>
            <a:r>
              <a:rPr lang="en-US" altLang="zh-CN" dirty="0" smtClean="0"/>
              <a:t>0,4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暂不支持</a:t>
            </a:r>
            <a:r>
              <a:rPr lang="en-US" altLang="zh-CN" dirty="0" smtClean="0"/>
              <a:t>ONENET</a:t>
            </a:r>
            <a:r>
              <a:rPr lang="zh-CN" altLang="en-US" dirty="0" smtClean="0"/>
              <a:t>平台的</a:t>
            </a:r>
            <a:r>
              <a:rPr lang="en-US" altLang="zh-CN" dirty="0" smtClean="0"/>
              <a:t>DFOTA</a:t>
            </a:r>
            <a:r>
              <a:rPr lang="zh-CN" altLang="en-US" dirty="0" smtClean="0"/>
              <a:t>升级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暂不</a:t>
            </a:r>
            <a:r>
              <a:rPr lang="zh-CN" altLang="en-US" dirty="0" smtClean="0"/>
              <a:t>支持自动回复</a:t>
            </a:r>
            <a:r>
              <a:rPr lang="en-US" altLang="zh-CN" dirty="0" smtClean="0"/>
              <a:t>observe</a:t>
            </a:r>
            <a:r>
              <a:rPr lang="zh-CN" altLang="en-US" dirty="0" smtClean="0"/>
              <a:t>功能</a:t>
            </a:r>
            <a:endParaRPr lang="en-US" altLang="zh-CN" dirty="0" smtClean="0"/>
          </a:p>
          <a:p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0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err="1" smtClean="0">
                <a:solidFill>
                  <a:schemeClr val="bg1"/>
                </a:solidFill>
                <a:cs typeface="Arial" charset="0"/>
              </a:rPr>
              <a:t>OneNET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平台结构图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61" y="927015"/>
            <a:ext cx="7353678" cy="32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3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0" y="-132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MQTT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常见问题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186233" y="843559"/>
            <a:ext cx="8562231" cy="3312367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dirty="0" smtClean="0"/>
              <a:t>需要保证数据业务再获取到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地址之后进行</a:t>
            </a:r>
            <a:r>
              <a:rPr lang="en-US" altLang="zh-CN" dirty="0" smtClean="0"/>
              <a:t>(+IP: </a:t>
            </a:r>
            <a:r>
              <a:rPr lang="en-US" altLang="zh-CN" dirty="0" err="1" smtClean="0"/>
              <a:t>xx.xx.xx.xx</a:t>
            </a:r>
            <a:r>
              <a:rPr lang="en-US" altLang="zh-CN" dirty="0" smtClean="0"/>
              <a:t>)</a:t>
            </a:r>
          </a:p>
          <a:p>
            <a:pPr marL="342900" indent="-342900">
              <a:buAutoNum type="arabicPeriod" startAt="2"/>
            </a:pPr>
            <a:r>
              <a:rPr lang="en-US" altLang="zh-CN" dirty="0" smtClean="0"/>
              <a:t>MQTT </a:t>
            </a:r>
            <a:r>
              <a:rPr lang="zh-CN" altLang="en-US" dirty="0" smtClean="0"/>
              <a:t>心跳包设置</a:t>
            </a:r>
            <a:endParaRPr lang="en-US" altLang="zh-CN" dirty="0" smtClean="0"/>
          </a:p>
          <a:p>
            <a:pPr marL="342900" indent="-342900">
              <a:buAutoNum type="arabicPeriod" startAt="2"/>
            </a:pPr>
            <a:r>
              <a:rPr lang="en-US" altLang="zh-CN" dirty="0" smtClean="0"/>
              <a:t>MQTT </a:t>
            </a:r>
            <a:r>
              <a:rPr lang="zh-CN" altLang="en-US" dirty="0" smtClean="0"/>
              <a:t>重传间隔和重传次数设置</a:t>
            </a:r>
            <a:endParaRPr lang="en-US" altLang="zh-CN" dirty="0" smtClean="0"/>
          </a:p>
          <a:p>
            <a:pPr marL="342900" indent="-342900">
              <a:buAutoNum type="arabicPeriod" startAt="2"/>
            </a:pPr>
            <a:r>
              <a:rPr lang="zh-CN" altLang="en-US" dirty="0"/>
              <a:t>暂不</a:t>
            </a:r>
            <a:r>
              <a:rPr lang="zh-CN" altLang="en-US" dirty="0" smtClean="0"/>
              <a:t>支持加密</a:t>
            </a:r>
            <a:endParaRPr lang="en-US" altLang="zh-CN" dirty="0" smtClean="0"/>
          </a:p>
          <a:p>
            <a:pPr marL="342900" indent="-342900">
              <a:buAutoNum type="arabicPeriod" startAt="2"/>
            </a:pPr>
            <a:r>
              <a:rPr lang="zh-CN" altLang="en-US" dirty="0" smtClean="0"/>
              <a:t>上行</a:t>
            </a:r>
            <a:r>
              <a:rPr lang="en-US" altLang="zh-CN" dirty="0" smtClean="0"/>
              <a:t>PUB</a:t>
            </a:r>
            <a:r>
              <a:rPr lang="zh-CN" altLang="en-US" dirty="0" smtClean="0"/>
              <a:t>最大长度</a:t>
            </a:r>
            <a:r>
              <a:rPr lang="en-US" altLang="zh-CN" dirty="0" smtClean="0"/>
              <a:t>700B</a:t>
            </a:r>
            <a:r>
              <a:rPr lang="zh-CN" altLang="en-US" dirty="0" smtClean="0"/>
              <a:t>，数据模式最大</a:t>
            </a:r>
            <a:r>
              <a:rPr lang="en-US" altLang="zh-CN" dirty="0" smtClean="0"/>
              <a:t>1024B</a:t>
            </a:r>
          </a:p>
          <a:p>
            <a:pPr marL="342900" indent="-342900">
              <a:buAutoNum type="arabicPeriod" startAt="2"/>
            </a:pPr>
            <a:r>
              <a:rPr lang="zh-CN" altLang="en-US" dirty="0" smtClean="0"/>
              <a:t>下行最大</a:t>
            </a:r>
            <a:r>
              <a:rPr lang="en-US" altLang="zh-CN" dirty="0" smtClean="0"/>
              <a:t>1300B</a:t>
            </a:r>
          </a:p>
          <a:p>
            <a:pPr marL="342900" indent="-342900">
              <a:buAutoNum type="arabicPeriod" startAt="2"/>
            </a:pPr>
            <a:r>
              <a:rPr lang="zh-CN" altLang="en-US" dirty="0" smtClean="0"/>
              <a:t>电信卡可能的限制</a:t>
            </a:r>
            <a:endParaRPr lang="en-US" altLang="zh-CN" dirty="0" smtClean="0"/>
          </a:p>
          <a:p>
            <a:pPr marL="342900" indent="-342900">
              <a:buAutoNum type="arabicPeriod" startAt="2"/>
            </a:pPr>
            <a:r>
              <a:rPr lang="zh-CN" altLang="en-US" dirty="0" smtClean="0"/>
              <a:t>支持</a:t>
            </a:r>
            <a:r>
              <a:rPr lang="en-US" altLang="zh-CN" dirty="0" smtClean="0"/>
              <a:t>3.1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3.1.1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pPr marL="342900" indent="-342900">
              <a:buAutoNum type="arabicPeriod" startAt="2"/>
            </a:pPr>
            <a:r>
              <a:rPr lang="zh-CN" altLang="en-US" dirty="0" smtClean="0"/>
              <a:t>连接</a:t>
            </a:r>
            <a:r>
              <a:rPr lang="zh-CN" altLang="en-US" dirty="0"/>
              <a:t>腾讯云平台时，密码生成规则使用</a:t>
            </a:r>
            <a:r>
              <a:rPr lang="en-US" altLang="zh-CN" dirty="0"/>
              <a:t>hmacsha1</a:t>
            </a:r>
            <a:r>
              <a:rPr lang="zh-CN" altLang="en-US" dirty="0"/>
              <a:t>加密方式，不能使用</a:t>
            </a:r>
            <a:r>
              <a:rPr lang="en-US" altLang="zh-CN" dirty="0"/>
              <a:t>hmacsha256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21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重传次数和重传间隔设置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203598"/>
            <a:ext cx="4445228" cy="8953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915566"/>
            <a:ext cx="3848298" cy="13843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973310"/>
            <a:ext cx="8424936" cy="117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5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Functional Overview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（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MP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）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131590"/>
            <a:ext cx="860229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心跳包设置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2770" name="图片 2" descr="image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86" y="1059582"/>
            <a:ext cx="59245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42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需求调查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71600" y="1995686"/>
            <a:ext cx="777686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目前客户用的较多的服务器有哪些？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内部压测目前只再</a:t>
            </a:r>
            <a:r>
              <a:rPr lang="en-US" altLang="zh-CN" dirty="0" err="1" smtClean="0"/>
              <a:t>mosiquito</a:t>
            </a:r>
            <a:r>
              <a:rPr lang="zh-CN" altLang="en-US" dirty="0" smtClean="0"/>
              <a:t>和阿里云上测试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32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0" y="-132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DFOTA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常见问题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186233" y="843559"/>
            <a:ext cx="8562231" cy="3312367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dirty="0" smtClean="0"/>
              <a:t>目前支持</a:t>
            </a:r>
            <a:r>
              <a:rPr lang="en-US" altLang="zh-CN" dirty="0" smtClean="0"/>
              <a:t>HTTP DFOTA/</a:t>
            </a:r>
            <a:r>
              <a:rPr lang="zh-CN" altLang="en-US" dirty="0" smtClean="0"/>
              <a:t>电信</a:t>
            </a:r>
            <a:r>
              <a:rPr lang="en-US" altLang="zh-CN" dirty="0" smtClean="0"/>
              <a:t>IOT</a:t>
            </a:r>
            <a:r>
              <a:rPr lang="zh-CN" altLang="en-US" dirty="0" smtClean="0"/>
              <a:t>平台</a:t>
            </a:r>
            <a:r>
              <a:rPr lang="en-US" altLang="zh-CN" dirty="0" smtClean="0"/>
              <a:t>FOTA</a:t>
            </a:r>
            <a:r>
              <a:rPr lang="zh-CN" altLang="en-US" dirty="0" smtClean="0"/>
              <a:t>，不支持</a:t>
            </a:r>
            <a:r>
              <a:rPr lang="en-US" altLang="zh-CN" dirty="0" smtClean="0"/>
              <a:t>HTTPS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支持电信</a:t>
            </a:r>
            <a:r>
              <a:rPr lang="en-US" altLang="zh-CN" dirty="0" smtClean="0"/>
              <a:t>IOT</a:t>
            </a:r>
            <a:r>
              <a:rPr lang="zh-CN" altLang="en-US" dirty="0" smtClean="0"/>
              <a:t>平台</a:t>
            </a:r>
            <a:r>
              <a:rPr lang="en-US" altLang="zh-CN" dirty="0" smtClean="0"/>
              <a:t>MCU</a:t>
            </a:r>
            <a:r>
              <a:rPr lang="zh-CN" altLang="en-US" dirty="0" smtClean="0"/>
              <a:t>升级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不</a:t>
            </a:r>
            <a:r>
              <a:rPr lang="zh-CN" altLang="en-US" dirty="0" smtClean="0"/>
              <a:t>建议跨基线直接</a:t>
            </a:r>
            <a:r>
              <a:rPr lang="en-US" altLang="zh-CN" dirty="0" smtClean="0"/>
              <a:t>DFOTA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DFOTA</a:t>
            </a:r>
            <a:r>
              <a:rPr lang="zh-CN" altLang="en-US" dirty="0" smtClean="0"/>
              <a:t>最大空间</a:t>
            </a:r>
            <a:r>
              <a:rPr lang="en-US" altLang="zh-CN" dirty="0" smtClean="0"/>
              <a:t>700KB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HTTP DFOTA</a:t>
            </a:r>
            <a:r>
              <a:rPr lang="zh-CN" altLang="en-US" dirty="0" smtClean="0"/>
              <a:t>支持断点续传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DFOTA</a:t>
            </a:r>
            <a:r>
              <a:rPr lang="zh-CN" altLang="en-US" dirty="0" smtClean="0"/>
              <a:t>过程中注意波特率需要设定为固定波特率，否则升级后结果</a:t>
            </a:r>
            <a:r>
              <a:rPr lang="en-US" altLang="zh-CN" dirty="0" smtClean="0"/>
              <a:t>URC</a:t>
            </a:r>
            <a:r>
              <a:rPr lang="zh-CN" altLang="en-US" dirty="0" smtClean="0"/>
              <a:t>可能会收不到造成误判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DFOTA</a:t>
            </a:r>
            <a:r>
              <a:rPr lang="zh-CN" altLang="en-US" dirty="0" smtClean="0"/>
              <a:t>过程中禁止断电操作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内核做包需要提交申请，</a:t>
            </a:r>
            <a:r>
              <a:rPr lang="en-US" altLang="zh-CN" dirty="0" err="1" smtClean="0"/>
              <a:t>OpenCPU</a:t>
            </a:r>
            <a:r>
              <a:rPr lang="zh-CN" altLang="en-US" dirty="0" smtClean="0"/>
              <a:t>做包可以直接登陆</a:t>
            </a: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dfota.quectel.com:8081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53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HTTP DFOTA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843558"/>
            <a:ext cx="4629388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5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IOT DFOTA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159155"/>
              </p:ext>
            </p:extLst>
          </p:nvPr>
        </p:nvGraphicFramePr>
        <p:xfrm>
          <a:off x="1907704" y="843558"/>
          <a:ext cx="28717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name="Acrobat Document" r:id="rId5" imgW="3778132" imgH="5346691" progId="AcroExch.Document.11">
                  <p:embed/>
                </p:oleObj>
              </mc:Choice>
              <mc:Fallback>
                <p:oleObj name="Acrobat Document" r:id="rId5" imgW="3778132" imgH="534669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7704" y="843558"/>
                        <a:ext cx="287178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五边形 2"/>
          <p:cNvSpPr/>
          <p:nvPr/>
        </p:nvSpPr>
        <p:spPr>
          <a:xfrm>
            <a:off x="6228184" y="3147814"/>
            <a:ext cx="241856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升级请使用电信卡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1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测试指导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425621"/>
              </p:ext>
            </p:extLst>
          </p:nvPr>
        </p:nvGraphicFramePr>
        <p:xfrm>
          <a:off x="2195736" y="843558"/>
          <a:ext cx="28717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Acrobat Document" r:id="rId5" imgW="3778132" imgH="5346691" progId="AcroExch.Document.11">
                  <p:embed/>
                </p:oleObj>
              </mc:Choice>
              <mc:Fallback>
                <p:oleObj name="Acrobat Document" r:id="rId5" imgW="3778132" imgH="534669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736" y="843558"/>
                        <a:ext cx="287178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85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感谢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73137" y="2402473"/>
            <a:ext cx="3397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https://www.wjx.cn/jq/44769897.aspx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C:\Users\Q\Desktop\刘伟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43558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74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连接符 85"/>
          <p:cNvCxnSpPr/>
          <p:nvPr/>
        </p:nvCxnSpPr>
        <p:spPr>
          <a:xfrm rot="16200000" flipH="1">
            <a:off x="852487" y="4362451"/>
            <a:ext cx="384175" cy="889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1122363" y="0"/>
            <a:ext cx="492125" cy="4921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57813" y="4643438"/>
            <a:ext cx="3643312" cy="3254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78876" tIns="39438" rIns="78876" bIns="39438">
            <a:spAutoFit/>
          </a:bodyPr>
          <a:lstStyle/>
          <a:p>
            <a:pPr defTabSz="816149">
              <a:defRPr/>
            </a:pPr>
            <a:r>
              <a:rPr lang="en-US" sz="800" dirty="0">
                <a:ea typeface="宋体" pitchFamily="2" charset="-122"/>
              </a:rPr>
              <a:t>Office # 501, Building 13, No. 99 </a:t>
            </a:r>
            <a:r>
              <a:rPr lang="en-US" sz="800" dirty="0" err="1">
                <a:ea typeface="宋体" pitchFamily="2" charset="-122"/>
              </a:rPr>
              <a:t>Tianzhou</a:t>
            </a:r>
            <a:r>
              <a:rPr lang="en-US" sz="800" dirty="0">
                <a:ea typeface="宋体" pitchFamily="2" charset="-122"/>
              </a:rPr>
              <a:t> Road, Shanghai, China 200233</a:t>
            </a:r>
            <a:r>
              <a:rPr lang="fr-FR" sz="800" dirty="0">
                <a:ea typeface="宋体" pitchFamily="2" charset="-122"/>
              </a:rPr>
              <a:t> </a:t>
            </a:r>
          </a:p>
          <a:p>
            <a:pPr defTabSz="816149">
              <a:defRPr/>
            </a:pPr>
            <a:r>
              <a:rPr lang="fr-FR" sz="800" dirty="0">
                <a:ea typeface="宋体" pitchFamily="2" charset="-122"/>
              </a:rPr>
              <a:t>Tel: +86-21-5108 6236  Fax: +86-21-5445 3668  Email: </a:t>
            </a:r>
            <a:r>
              <a:rPr lang="fr-FR" sz="800" b="1" dirty="0">
                <a:solidFill>
                  <a:srgbClr val="C00000"/>
                </a:solidFill>
                <a:ea typeface="宋体" pitchFamily="2" charset="-122"/>
                <a:hlinkClick r:id="rId2"/>
              </a:rPr>
              <a:t>info@quectel.com</a:t>
            </a:r>
            <a:endParaRPr lang="zh-CN" altLang="en-US" sz="800" b="1" dirty="0">
              <a:solidFill>
                <a:srgbClr val="C00000"/>
              </a:solidFill>
              <a:ea typeface="宋体" pitchFamily="2" charset="-122"/>
            </a:endParaRPr>
          </a:p>
        </p:txBody>
      </p:sp>
      <p:grpSp>
        <p:nvGrpSpPr>
          <p:cNvPr id="30725" name="组合 23"/>
          <p:cNvGrpSpPr>
            <a:grpSpLocks/>
          </p:cNvGrpSpPr>
          <p:nvPr/>
        </p:nvGrpSpPr>
        <p:grpSpPr bwMode="auto">
          <a:xfrm>
            <a:off x="2428875" y="1258888"/>
            <a:ext cx="6715125" cy="2635250"/>
            <a:chOff x="2428860" y="1928808"/>
            <a:chExt cx="6715140" cy="1714512"/>
          </a:xfrm>
        </p:grpSpPr>
        <p:sp>
          <p:nvSpPr>
            <p:cNvPr id="7" name="矩形 6"/>
            <p:cNvSpPr/>
            <p:nvPr/>
          </p:nvSpPr>
          <p:spPr bwMode="auto">
            <a:xfrm rot="10800000">
              <a:off x="3190862" y="1928808"/>
              <a:ext cx="5953138" cy="171451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16149">
                <a:defRPr/>
              </a:pPr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 bwMode="auto">
            <a:xfrm>
              <a:off x="2428860" y="1928808"/>
              <a:ext cx="1806579" cy="171451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16149">
                <a:defRPr/>
              </a:pPr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2624138" y="3927475"/>
            <a:ext cx="6519862" cy="46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文本占位符 5"/>
          <p:cNvSpPr txBox="1">
            <a:spLocks/>
          </p:cNvSpPr>
          <p:nvPr/>
        </p:nvSpPr>
        <p:spPr>
          <a:xfrm>
            <a:off x="4967288" y="3000375"/>
            <a:ext cx="2254250" cy="214313"/>
          </a:xfrm>
          <a:prstGeom prst="rect">
            <a:avLst/>
          </a:prstGeom>
        </p:spPr>
        <p:txBody>
          <a:bodyPr/>
          <a:lstStyle/>
          <a:p>
            <a:pPr marL="309563" indent="-309563" algn="r" defTabSz="787400" eaLnBrk="0" hangingPunct="0">
              <a:spcBef>
                <a:spcPts val="463"/>
              </a:spcBef>
              <a:defRPr/>
            </a:pPr>
            <a:r>
              <a:rPr lang="en-US" altLang="zh-CN" dirty="0">
                <a:solidFill>
                  <a:schemeClr val="bg1"/>
                </a:solidFill>
                <a:ea typeface="+mn-ea"/>
                <a:cs typeface="Arial" charset="0"/>
              </a:rPr>
              <a:t>August, 2018</a:t>
            </a:r>
            <a:endParaRPr lang="zh-CN" altLang="en-US" dirty="0">
              <a:solidFill>
                <a:schemeClr val="bg1"/>
              </a:solidFill>
              <a:ea typeface="+mn-ea"/>
              <a:cs typeface="Arial" charset="0"/>
            </a:endParaRPr>
          </a:p>
        </p:txBody>
      </p:sp>
      <p:sp>
        <p:nvSpPr>
          <p:cNvPr id="14" name="标题 3"/>
          <p:cNvSpPr txBox="1">
            <a:spLocks/>
          </p:cNvSpPr>
          <p:nvPr/>
        </p:nvSpPr>
        <p:spPr>
          <a:xfrm>
            <a:off x="4610100" y="1857375"/>
            <a:ext cx="3962400" cy="1500188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zh-CN" sz="3600" b="1" i="1" dirty="0">
                <a:solidFill>
                  <a:schemeClr val="bg1"/>
                </a:solidFill>
                <a:ea typeface="+mj-ea"/>
                <a:cs typeface="Arial" charset="0"/>
              </a:rPr>
              <a:t>Thank you! </a:t>
            </a:r>
            <a:endParaRPr lang="zh-CN" altLang="en-US" sz="3600" b="1" i="1" dirty="0">
              <a:solidFill>
                <a:schemeClr val="bg1"/>
              </a:solidFill>
              <a:ea typeface="+mj-ea"/>
              <a:cs typeface="Arial" charset="0"/>
            </a:endParaRPr>
          </a:p>
        </p:txBody>
      </p:sp>
      <p:pic>
        <p:nvPicPr>
          <p:cNvPr id="30729" name="Picture 5" descr="C:\Documents and Settings\Administrator\桌面\LOG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214313"/>
            <a:ext cx="16700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6443663" y="4052888"/>
            <a:ext cx="2322512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r" defTabSz="816368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Arial" charset="0"/>
              </a:rPr>
              <a:t>www.quectel.com</a:t>
            </a: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214438" y="4000500"/>
            <a:ext cx="500062" cy="714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rot="16200000" flipV="1">
            <a:off x="1515269" y="3036094"/>
            <a:ext cx="428625" cy="35718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rot="5400000" flipH="1" flipV="1">
            <a:off x="2551113" y="2857500"/>
            <a:ext cx="785812" cy="35718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1979613" y="2071688"/>
            <a:ext cx="500062" cy="14287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5400000" flipH="1" flipV="1">
            <a:off x="1043781" y="1221582"/>
            <a:ext cx="585787" cy="28575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椭圆 65"/>
          <p:cNvSpPr/>
          <p:nvPr/>
        </p:nvSpPr>
        <p:spPr bwMode="auto">
          <a:xfrm>
            <a:off x="2122488" y="757238"/>
            <a:ext cx="1912937" cy="19129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 bwMode="auto">
          <a:xfrm>
            <a:off x="1633538" y="3186113"/>
            <a:ext cx="1817687" cy="18192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8" name="椭圆 67"/>
          <p:cNvSpPr/>
          <p:nvPr/>
        </p:nvSpPr>
        <p:spPr bwMode="auto">
          <a:xfrm>
            <a:off x="2286000" y="4868863"/>
            <a:ext cx="547688" cy="54768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9" name="椭圆 68"/>
          <p:cNvSpPr/>
          <p:nvPr/>
        </p:nvSpPr>
        <p:spPr bwMode="auto">
          <a:xfrm>
            <a:off x="836613" y="4500563"/>
            <a:ext cx="492125" cy="4921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椭圆 69"/>
          <p:cNvSpPr/>
          <p:nvPr/>
        </p:nvSpPr>
        <p:spPr bwMode="auto">
          <a:xfrm>
            <a:off x="50800" y="1000125"/>
            <a:ext cx="711200" cy="7112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椭圆 70"/>
          <p:cNvSpPr/>
          <p:nvPr/>
        </p:nvSpPr>
        <p:spPr bwMode="auto">
          <a:xfrm>
            <a:off x="2551113" y="2500313"/>
            <a:ext cx="438150" cy="4381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" name="椭圆 71"/>
          <p:cNvSpPr/>
          <p:nvPr/>
        </p:nvSpPr>
        <p:spPr bwMode="auto">
          <a:xfrm>
            <a:off x="622300" y="3357563"/>
            <a:ext cx="438150" cy="4381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134938" y="1382713"/>
            <a:ext cx="1884362" cy="1884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2173288" y="1243013"/>
            <a:ext cx="236537" cy="23653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122363" y="142875"/>
            <a:ext cx="1149350" cy="11493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7" name="Picture 24" descr="F:\Quectel 素材\SF购买图片\hellorf_229736875.jpg"/>
          <p:cNvPicPr>
            <a:picLocks noChangeAspect="1" noChangeArrowheads="1"/>
          </p:cNvPicPr>
          <p:nvPr/>
        </p:nvPicPr>
        <p:blipFill>
          <a:blip r:embed="rId4" cstate="print"/>
          <a:srcRect l="27479" r="5606"/>
          <a:stretch>
            <a:fillRect/>
          </a:stretch>
        </p:blipFill>
        <p:spPr bwMode="auto">
          <a:xfrm>
            <a:off x="188817" y="1458113"/>
            <a:ext cx="1806523" cy="1800000"/>
          </a:xfrm>
          <a:prstGeom prst="ellipse">
            <a:avLst/>
          </a:prstGeom>
          <a:noFill/>
        </p:spPr>
      </p:pic>
      <p:pic>
        <p:nvPicPr>
          <p:cNvPr id="78" name="Picture 25" descr="F:\Quectel 素材\SF购买图片\shutterstock_196043063.jpg"/>
          <p:cNvPicPr>
            <a:picLocks noChangeAspect="1" noChangeArrowheads="1"/>
          </p:cNvPicPr>
          <p:nvPr/>
        </p:nvPicPr>
        <p:blipFill>
          <a:blip r:embed="rId5" cstate="print"/>
          <a:srcRect l="33075"/>
          <a:stretch>
            <a:fillRect/>
          </a:stretch>
        </p:blipFill>
        <p:spPr bwMode="auto">
          <a:xfrm>
            <a:off x="2156227" y="851180"/>
            <a:ext cx="1806903" cy="1800000"/>
          </a:xfrm>
          <a:prstGeom prst="ellipse">
            <a:avLst/>
          </a:prstGeom>
          <a:noFill/>
        </p:spPr>
      </p:pic>
      <p:sp>
        <p:nvSpPr>
          <p:cNvPr id="79" name="椭圆 78"/>
          <p:cNvSpPr/>
          <p:nvPr/>
        </p:nvSpPr>
        <p:spPr bwMode="auto">
          <a:xfrm>
            <a:off x="622300" y="3643313"/>
            <a:ext cx="711200" cy="711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0" name="Picture 26" descr="F:\Quectel 素材\SF购买图片\shutterstock_303371957.jpg"/>
          <p:cNvPicPr>
            <a:picLocks noChangeAspect="1" noChangeArrowheads="1"/>
          </p:cNvPicPr>
          <p:nvPr/>
        </p:nvPicPr>
        <p:blipFill>
          <a:blip r:embed="rId6" cstate="print"/>
          <a:srcRect l="31785"/>
          <a:stretch>
            <a:fillRect/>
          </a:stretch>
        </p:blipFill>
        <p:spPr bwMode="auto">
          <a:xfrm>
            <a:off x="1676379" y="3267080"/>
            <a:ext cx="1766194" cy="1728000"/>
          </a:xfrm>
          <a:prstGeom prst="ellipse">
            <a:avLst/>
          </a:prstGeom>
          <a:noFill/>
        </p:spPr>
      </p:pic>
      <p:sp>
        <p:nvSpPr>
          <p:cNvPr id="81" name="矩形 80"/>
          <p:cNvSpPr/>
          <p:nvPr/>
        </p:nvSpPr>
        <p:spPr>
          <a:xfrm>
            <a:off x="1468438" y="500063"/>
            <a:ext cx="481012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宋体" pitchFamily="2" charset="-122"/>
                <a:cs typeface="Arial" charset="0"/>
              </a:rPr>
              <a:t>IoT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宋体" pitchFamily="2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82563" y="1176338"/>
            <a:ext cx="455612" cy="27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宋体" pitchFamily="2" charset="-122"/>
                <a:cs typeface="Arial" charset="0"/>
              </a:rPr>
              <a:t>LTE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ea typeface="宋体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65175" y="3857625"/>
            <a:ext cx="390525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宋体" pitchFamily="2" charset="-122"/>
                <a:cs typeface="Arial" charset="0"/>
              </a:rPr>
              <a:t>3G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ea typeface="宋体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93763" y="4598988"/>
            <a:ext cx="390525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a typeface="宋体" pitchFamily="2" charset="-122"/>
                <a:cs typeface="Arial" charset="0"/>
              </a:rPr>
              <a:t>2G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ea typeface="宋体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517775" y="2613025"/>
            <a:ext cx="511175" cy="231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ea typeface="宋体" pitchFamily="2" charset="-122"/>
                <a:cs typeface="Arial" charset="0"/>
              </a:rPr>
              <a:t>GNSS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ea typeface="宋体" pitchFamily="2" charset="-122"/>
            </a:endParaRPr>
          </a:p>
        </p:txBody>
      </p:sp>
      <p:pic>
        <p:nvPicPr>
          <p:cNvPr id="37" name="图片 36" descr="C:\Users\bella.liu\Desktop\qrcode.jpg">
            <a:extLst>
              <a:ext uri="{FF2B5EF4-FFF2-40B4-BE49-F238E27FC236}">
                <a16:creationId xmlns="" xmlns:a16="http://schemas.microsoft.com/office/drawing/2014/main" id="{7FA2D62A-1515-4634-9FFF-9E3DF359A61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2574375"/>
            <a:ext cx="10953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标题 15"/>
          <p:cNvSpPr>
            <a:spLocks noGrp="1"/>
          </p:cNvSpPr>
          <p:nvPr>
            <p:ph type="title"/>
          </p:nvPr>
        </p:nvSpPr>
        <p:spPr>
          <a:xfrm>
            <a:off x="285750" y="-19050"/>
            <a:ext cx="8297863" cy="549275"/>
          </a:xfrm>
        </p:spPr>
        <p:txBody>
          <a:bodyPr/>
          <a:lstStyle/>
          <a:p>
            <a:r>
              <a:rPr lang="en-US" altLang="zh-CN" sz="2200" dirty="0">
                <a:solidFill>
                  <a:schemeClr val="bg1"/>
                </a:solidFill>
                <a:cs typeface="Arial" charset="0"/>
              </a:rPr>
              <a:t>Functional 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Overview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（</a:t>
            </a:r>
            <a:r>
              <a:rPr lang="en-US" altLang="zh-CN" sz="2200" dirty="0" smtClean="0">
                <a:solidFill>
                  <a:schemeClr val="bg1"/>
                </a:solidFill>
                <a:cs typeface="Arial" charset="0"/>
              </a:rPr>
              <a:t>Develop</a:t>
            </a:r>
            <a:r>
              <a:rPr lang="zh-CN" altLang="en-US" sz="2200" dirty="0" smtClean="0">
                <a:solidFill>
                  <a:schemeClr val="bg1"/>
                </a:solidFill>
                <a:cs typeface="Arial" charset="0"/>
              </a:rPr>
              <a:t>）</a:t>
            </a:r>
            <a:endParaRPr lang="en-US" altLang="zh-CN" sz="22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491630"/>
            <a:ext cx="7956376" cy="21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7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7"/>
          <p:cNvGrpSpPr>
            <a:grpSpLocks/>
          </p:cNvGrpSpPr>
          <p:nvPr/>
        </p:nvGrpSpPr>
        <p:grpSpPr bwMode="auto">
          <a:xfrm>
            <a:off x="0" y="85725"/>
            <a:ext cx="8896350" cy="360363"/>
            <a:chOff x="0" y="85725"/>
            <a:chExt cx="8896974" cy="360363"/>
          </a:xfrm>
        </p:grpSpPr>
        <p:grpSp>
          <p:nvGrpSpPr>
            <p:cNvPr id="14347" name="组合 35"/>
            <p:cNvGrpSpPr>
              <a:grpSpLocks/>
            </p:cNvGrpSpPr>
            <p:nvPr/>
          </p:nvGrpSpPr>
          <p:grpSpPr bwMode="auto">
            <a:xfrm>
              <a:off x="0" y="85725"/>
              <a:ext cx="6929454" cy="360363"/>
              <a:chOff x="0" y="85725"/>
              <a:chExt cx="7286625" cy="360363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0" y="85725"/>
                <a:ext cx="7143547" cy="360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 bwMode="auto">
              <a:xfrm rot="10800000">
                <a:off x="7006653" y="85725"/>
                <a:ext cx="280466" cy="36036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16149">
                  <a:defRPr/>
                </a:pPr>
                <a:endParaRPr lang="zh-CN" altLang="en-US"/>
              </a:p>
            </p:txBody>
          </p:sp>
        </p:grpSp>
        <p:pic>
          <p:nvPicPr>
            <p:cNvPr id="14348" name="Picture 5" descr="C:\Documents and Settings\Administrator\桌面\LOG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44" y="149709"/>
              <a:ext cx="1648430" cy="25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单圆角矩形 5"/>
          <p:cNvSpPr/>
          <p:nvPr/>
        </p:nvSpPr>
        <p:spPr>
          <a:xfrm>
            <a:off x="186233" y="698984"/>
            <a:ext cx="8562231" cy="3816983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不要随意切换</a:t>
            </a:r>
            <a:r>
              <a:rPr lang="en-US" altLang="zh-CN" dirty="0" smtClean="0"/>
              <a:t>CONNL</a:t>
            </a:r>
            <a:r>
              <a:rPr lang="zh-CN" altLang="en-US" dirty="0" smtClean="0"/>
              <a:t>口，除非能保证切换后，当前的硬件设计有方法切回来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USB</a:t>
            </a:r>
            <a:r>
              <a:rPr lang="zh-CN" altLang="en-US" dirty="0" smtClean="0"/>
              <a:t>抓取</a:t>
            </a:r>
            <a:r>
              <a:rPr lang="en-US" altLang="zh-CN" dirty="0" smtClean="0"/>
              <a:t>log</a:t>
            </a:r>
            <a:r>
              <a:rPr lang="zh-CN" altLang="en-US" dirty="0" smtClean="0"/>
              <a:t>，能降低丢</a:t>
            </a:r>
            <a:r>
              <a:rPr lang="en-US" altLang="zh-CN" dirty="0" smtClean="0"/>
              <a:t>log</a:t>
            </a:r>
            <a:r>
              <a:rPr lang="zh-CN" altLang="en-US" dirty="0" smtClean="0"/>
              <a:t>的概率，</a:t>
            </a:r>
            <a:r>
              <a:rPr lang="en-US" altLang="zh-CN" dirty="0" smtClean="0"/>
              <a:t>USB</a:t>
            </a:r>
            <a:r>
              <a:rPr lang="zh-CN" altLang="en-US" dirty="0" smtClean="0"/>
              <a:t>的速率比</a:t>
            </a:r>
            <a:r>
              <a:rPr lang="en-US" altLang="zh-CN" dirty="0" smtClean="0"/>
              <a:t>UART</a:t>
            </a:r>
            <a:r>
              <a:rPr lang="zh-CN" altLang="en-US" dirty="0" smtClean="0"/>
              <a:t>高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如果涉及到休眠场景问题分析，请使用</a:t>
            </a:r>
            <a:r>
              <a:rPr lang="en-US" altLang="zh-CN" dirty="0" smtClean="0"/>
              <a:t>UART</a:t>
            </a:r>
            <a:r>
              <a:rPr lang="zh-CN" altLang="en-US" dirty="0" smtClean="0"/>
              <a:t>抓取</a:t>
            </a:r>
            <a:r>
              <a:rPr lang="en-US" altLang="zh-CN" dirty="0" smtClean="0"/>
              <a:t>log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USB</a:t>
            </a:r>
            <a:r>
              <a:rPr lang="zh-CN" altLang="en-US" dirty="0" smtClean="0"/>
              <a:t>供电情况下，模组无法进休眠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Genie</a:t>
            </a:r>
            <a:r>
              <a:rPr lang="zh-CN" altLang="en-US" dirty="0" smtClean="0"/>
              <a:t>工具，</a:t>
            </a:r>
            <a:r>
              <a:rPr lang="en-US" altLang="zh-CN" dirty="0" smtClean="0"/>
              <a:t>MTK</a:t>
            </a:r>
            <a:r>
              <a:rPr lang="zh-CN" altLang="en-US" dirty="0" smtClean="0"/>
              <a:t>会定期更新，请密切关注工具版本的更新，并及时同步到客户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如果是网络问题，请保证</a:t>
            </a:r>
            <a:r>
              <a:rPr lang="en-US" altLang="zh-CN" dirty="0" smtClean="0"/>
              <a:t>HSL log</a:t>
            </a:r>
            <a:r>
              <a:rPr lang="zh-CN" altLang="en-US" dirty="0" smtClean="0"/>
              <a:t>也同时抓取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不要把</a:t>
            </a:r>
            <a:r>
              <a:rPr lang="en-US" altLang="zh-CN" dirty="0" err="1" smtClean="0"/>
              <a:t>emmi,uls,connl</a:t>
            </a:r>
            <a:r>
              <a:rPr lang="zh-CN" altLang="en-US" dirty="0" smtClean="0"/>
              <a:t>口设置到同一个口，且</a:t>
            </a:r>
            <a:r>
              <a:rPr lang="en-US" altLang="zh-CN" dirty="0" smtClean="0"/>
              <a:t>UART</a:t>
            </a:r>
            <a:r>
              <a:rPr lang="zh-CN" altLang="en-US" dirty="0" smtClean="0"/>
              <a:t>抓取</a:t>
            </a:r>
            <a:r>
              <a:rPr lang="en-US" altLang="zh-CN" dirty="0" smtClean="0"/>
              <a:t>log</a:t>
            </a:r>
            <a:r>
              <a:rPr lang="zh-CN" altLang="en-US" dirty="0" smtClean="0"/>
              <a:t>的波特率设置成</a:t>
            </a:r>
            <a:r>
              <a:rPr lang="en-US" altLang="zh-CN" dirty="0" smtClean="0"/>
              <a:t>921600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重点关注工具的如下</a:t>
            </a:r>
            <a:r>
              <a:rPr lang="zh-CN" altLang="en-US" dirty="0"/>
              <a:t>几</a:t>
            </a:r>
            <a:r>
              <a:rPr lang="zh-CN" altLang="en-US" dirty="0" smtClean="0"/>
              <a:t>个功能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1) Customer Logger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2)  AT Command Logger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3)  RRC Decoder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4)  Trigger UE Assert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5)  Virtual AT</a:t>
            </a:r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Log</a:t>
            </a:r>
            <a:r>
              <a:rPr lang="zh-CN" altLang="en-US" dirty="0" smtClean="0">
                <a:solidFill>
                  <a:srgbClr val="00B0F0"/>
                </a:solidFill>
              </a:rPr>
              <a:t>抓取常见问题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Quectel">
      <a:dk1>
        <a:srgbClr val="000000"/>
      </a:dk1>
      <a:lt1>
        <a:srgbClr val="FFFFFF"/>
      </a:lt1>
      <a:dk2>
        <a:srgbClr val="595959"/>
      </a:dk2>
      <a:lt2>
        <a:srgbClr val="757477"/>
      </a:lt2>
      <a:accent1>
        <a:srgbClr val="BF0000"/>
      </a:accent1>
      <a:accent2>
        <a:srgbClr val="DDDDDB"/>
      </a:accent2>
      <a:accent3>
        <a:srgbClr val="FFFFFF"/>
      </a:accent3>
      <a:accent4>
        <a:srgbClr val="000000"/>
      </a:accent4>
      <a:accent5>
        <a:srgbClr val="757477"/>
      </a:accent5>
      <a:accent6>
        <a:srgbClr val="C8C8C6"/>
      </a:accent6>
      <a:hlink>
        <a:srgbClr val="FF0000"/>
      </a:hlink>
      <a:folHlink>
        <a:srgbClr val="969597"/>
      </a:folHlink>
    </a:clrScheme>
    <a:fontScheme name="自定义 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13145</TotalTime>
  <Words>1780</Words>
  <Application>Microsoft Office PowerPoint</Application>
  <PresentationFormat>全屏显示(16:9)</PresentationFormat>
  <Paragraphs>325</Paragraphs>
  <Slides>77</Slides>
  <Notes>74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85" baseType="lpstr">
      <vt:lpstr>宋体</vt:lpstr>
      <vt:lpstr>Arial</vt:lpstr>
      <vt:lpstr>Calibri</vt:lpstr>
      <vt:lpstr>Times New Roman</vt:lpstr>
      <vt:lpstr>Wingdings</vt:lpstr>
      <vt:lpstr>Office 主题</vt:lpstr>
      <vt:lpstr>Acrobat Document</vt:lpstr>
      <vt:lpstr>Adobe Acrobat Document</vt:lpstr>
      <vt:lpstr>MTK2625 Platform Training </vt:lpstr>
      <vt:lpstr>PowerPoint 演示文稿</vt:lpstr>
      <vt:lpstr>Project Overview</vt:lpstr>
      <vt:lpstr>Project Overview(1)</vt:lpstr>
      <vt:lpstr>Version Overview</vt:lpstr>
      <vt:lpstr>Version Overview (1)</vt:lpstr>
      <vt:lpstr>Functional Overview（MP）</vt:lpstr>
      <vt:lpstr>Functional Overview（Develop）</vt:lpstr>
      <vt:lpstr>Log抓取常见问题</vt:lpstr>
      <vt:lpstr>TE-B 图示</vt:lpstr>
      <vt:lpstr>TE-B 接口说明</vt:lpstr>
      <vt:lpstr>Genie 端口配置</vt:lpstr>
      <vt:lpstr>PC 端口映射</vt:lpstr>
      <vt:lpstr>GKI &amp; HSL </vt:lpstr>
      <vt:lpstr>AT Command Logger</vt:lpstr>
      <vt:lpstr>RRC Decoder</vt:lpstr>
      <vt:lpstr>Wireshark</vt:lpstr>
      <vt:lpstr>Virtual AT</vt:lpstr>
      <vt:lpstr>CoreDUMP</vt:lpstr>
      <vt:lpstr>CoreDUMP txt</vt:lpstr>
      <vt:lpstr>版本升级常见问题</vt:lpstr>
      <vt:lpstr>FlashTool Readback</vt:lpstr>
      <vt:lpstr>休眠常见问题</vt:lpstr>
      <vt:lpstr>Power Mode</vt:lpstr>
      <vt:lpstr>SW Power Mode Control</vt:lpstr>
      <vt:lpstr>SW Power Mode Control</vt:lpstr>
      <vt:lpstr>Power Mode Description</vt:lpstr>
      <vt:lpstr>System Lock Check</vt:lpstr>
      <vt:lpstr>AT+QCFG</vt:lpstr>
      <vt:lpstr>唤醒常见问题</vt:lpstr>
      <vt:lpstr>Deep Sleep Wakeup</vt:lpstr>
      <vt:lpstr>Light Sleep Wakeup</vt:lpstr>
      <vt:lpstr>AT+QCFG</vt:lpstr>
      <vt:lpstr>开机唤醒原因整理</vt:lpstr>
      <vt:lpstr>开机唤醒原因整理</vt:lpstr>
      <vt:lpstr>开机唤醒原因整理</vt:lpstr>
      <vt:lpstr>平台其他常见问题说明</vt:lpstr>
      <vt:lpstr>AT+QCFG</vt:lpstr>
      <vt:lpstr>RI/URC</vt:lpstr>
      <vt:lpstr>AT+QPOWD/Detach</vt:lpstr>
      <vt:lpstr>BROM LOG</vt:lpstr>
      <vt:lpstr>波特率频偏</vt:lpstr>
      <vt:lpstr>波特率频偏</vt:lpstr>
      <vt:lpstr>波特率频偏</vt:lpstr>
      <vt:lpstr>网络常见问题</vt:lpstr>
      <vt:lpstr>常见网络异常cause排查</vt:lpstr>
      <vt:lpstr>无网搜网流程</vt:lpstr>
      <vt:lpstr>搜网流程说明</vt:lpstr>
      <vt:lpstr>默认承载APN和PDN TYPE配置</vt:lpstr>
      <vt:lpstr>自动PDN激活开关</vt:lpstr>
      <vt:lpstr>PSM/eDRX命令</vt:lpstr>
      <vt:lpstr>休眠常见问题说明</vt:lpstr>
      <vt:lpstr>实网信号评估参考</vt:lpstr>
      <vt:lpstr>电信IoT平台常见问题</vt:lpstr>
      <vt:lpstr>LWM2M Introduction</vt:lpstr>
      <vt:lpstr>LWM2M Specs</vt:lpstr>
      <vt:lpstr>OC/华为云</vt:lpstr>
      <vt:lpstr>IOT 架构图</vt:lpstr>
      <vt:lpstr>电信物联网平台分类</vt:lpstr>
      <vt:lpstr>AEP平台</vt:lpstr>
      <vt:lpstr>TCP/UDP常见问题</vt:lpstr>
      <vt:lpstr>DNS域名配置(ePCO)</vt:lpstr>
      <vt:lpstr>DNS域名默认配置</vt:lpstr>
      <vt:lpstr>DNS域手动配置</vt:lpstr>
      <vt:lpstr>时间同步</vt:lpstr>
      <vt:lpstr>OneNET平台常见问题</vt:lpstr>
      <vt:lpstr>OneNET平台结构图</vt:lpstr>
      <vt:lpstr>MQTT常见问题</vt:lpstr>
      <vt:lpstr>重传次数和重传间隔设置</vt:lpstr>
      <vt:lpstr>心跳包设置</vt:lpstr>
      <vt:lpstr>需求调查</vt:lpstr>
      <vt:lpstr>DFOTA常见问题</vt:lpstr>
      <vt:lpstr>HTTP DFOTA</vt:lpstr>
      <vt:lpstr>IOT DFOTA</vt:lpstr>
      <vt:lpstr>测试指导</vt:lpstr>
      <vt:lpstr>感谢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Lebron Liu(刘伟)</cp:lastModifiedBy>
  <cp:revision>1197</cp:revision>
  <dcterms:modified xsi:type="dcterms:W3CDTF">2019-08-28T05:54:16Z</dcterms:modified>
</cp:coreProperties>
</file>